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5"/>
  </p:sldMasterIdLst>
  <p:notesMasterIdLst>
    <p:notesMasterId r:id="rId13"/>
  </p:notesMasterIdLst>
  <p:handoutMasterIdLst>
    <p:handoutMasterId r:id="rId14"/>
  </p:handoutMasterIdLst>
  <p:sldIdLst>
    <p:sldId id="256" r:id="rId6"/>
    <p:sldId id="517" r:id="rId7"/>
    <p:sldId id="337" r:id="rId8"/>
    <p:sldId id="519" r:id="rId9"/>
    <p:sldId id="265" r:id="rId10"/>
    <p:sldId id="338" r:id="rId11"/>
    <p:sldId id="518" r:id="rId1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66C"/>
    <a:srgbClr val="FF7C80"/>
    <a:srgbClr val="75BDA7"/>
    <a:srgbClr val="5291A9"/>
    <a:srgbClr val="2E82A4"/>
    <a:srgbClr val="355E76"/>
    <a:srgbClr val="C6CCD8"/>
    <a:srgbClr val="546A68"/>
    <a:srgbClr val="ACB9A3"/>
    <a:srgbClr val="CFD3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56813" autoAdjust="0"/>
  </p:normalViewPr>
  <p:slideViewPr>
    <p:cSldViewPr snapToGrid="0" snapToObjects="1">
      <p:cViewPr varScale="1">
        <p:scale>
          <a:sx n="99" d="100"/>
          <a:sy n="99" d="100"/>
        </p:scale>
        <p:origin x="319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F0326-5355-41F9-ADCE-F3FE00286CAD}" type="doc">
      <dgm:prSet loTypeId="urn:microsoft.com/office/officeart/2009/3/layout/PieProcess" loCatId="process" qsTypeId="urn:microsoft.com/office/officeart/2005/8/quickstyle/simple4" qsCatId="simple" csTypeId="urn:microsoft.com/office/officeart/2005/8/colors/accent2_2" csCatId="accent2" phldr="1"/>
      <dgm:spPr/>
      <dgm:t>
        <a:bodyPr/>
        <a:lstStyle/>
        <a:p>
          <a:endParaRPr lang="en-US"/>
        </a:p>
      </dgm:t>
    </dgm:pt>
    <dgm:pt modelId="{5DE25480-35C6-4B8F-8A3D-0A60D3371E13}">
      <dgm:prSet phldrT="[Text]" phldr="0"/>
      <dgm:spPr/>
      <dgm:t>
        <a:bodyPr/>
        <a:lstStyle/>
        <a:p>
          <a:r>
            <a:rPr lang="en-US" b="1" dirty="0"/>
            <a:t>Housing Accelerator</a:t>
          </a:r>
        </a:p>
      </dgm:t>
    </dgm:pt>
    <dgm:pt modelId="{C74C740B-1D97-4140-96F8-6F9EF8A205B3}" type="parTrans" cxnId="{146F15F6-2D4B-43CB-8660-9F8C99691880}">
      <dgm:prSet/>
      <dgm:spPr/>
      <dgm:t>
        <a:bodyPr/>
        <a:lstStyle/>
        <a:p>
          <a:endParaRPr lang="en-US"/>
        </a:p>
      </dgm:t>
    </dgm:pt>
    <dgm:pt modelId="{98B03DA4-E6FF-448B-B281-04BC112948D7}" type="sibTrans" cxnId="{146F15F6-2D4B-43CB-8660-9F8C99691880}">
      <dgm:prSet/>
      <dgm:spPr/>
      <dgm:t>
        <a:bodyPr/>
        <a:lstStyle/>
        <a:p>
          <a:endParaRPr lang="en-US"/>
        </a:p>
      </dgm:t>
    </dgm:pt>
    <dgm:pt modelId="{1A2B3FD3-52C2-4D94-A919-50C9A4C0B149}">
      <dgm:prSet phldrT="[Text]" phldr="0"/>
      <dgm:spPr/>
      <dgm:t>
        <a:bodyPr/>
        <a:lstStyle/>
        <a:p>
          <a:pPr>
            <a:buFont typeface="Arial" panose="020B0604020202020204" pitchFamily="34" charset="0"/>
            <a:buNone/>
          </a:pPr>
          <a:r>
            <a:rPr lang="en-US"/>
            <a:t>State-mandated changes to housing regulations</a:t>
          </a:r>
        </a:p>
      </dgm:t>
    </dgm:pt>
    <dgm:pt modelId="{C924F4E6-BE4B-4C61-BE89-60154FFAEC8F}" type="parTrans" cxnId="{BC3455B5-B26A-4732-8D06-9ADD4B44A3BA}">
      <dgm:prSet/>
      <dgm:spPr/>
      <dgm:t>
        <a:bodyPr/>
        <a:lstStyle/>
        <a:p>
          <a:endParaRPr lang="en-US"/>
        </a:p>
      </dgm:t>
    </dgm:pt>
    <dgm:pt modelId="{FBF1CC47-D335-42D8-B6DE-B43620DE158C}" type="sibTrans" cxnId="{BC3455B5-B26A-4732-8D06-9ADD4B44A3BA}">
      <dgm:prSet/>
      <dgm:spPr/>
      <dgm:t>
        <a:bodyPr/>
        <a:lstStyle/>
        <a:p>
          <a:endParaRPr lang="en-US"/>
        </a:p>
      </dgm:t>
    </dgm:pt>
    <dgm:pt modelId="{44C63382-8D15-424F-AD0A-5C1062F594A8}">
      <dgm:prSet phldrT="[Text]" phldr="0"/>
      <dgm:spPr/>
      <dgm:t>
        <a:bodyPr/>
        <a:lstStyle/>
        <a:p>
          <a:r>
            <a:rPr lang="en-US" b="1" dirty="0"/>
            <a:t>Other Elements</a:t>
          </a:r>
        </a:p>
      </dgm:t>
    </dgm:pt>
    <dgm:pt modelId="{C8C81380-0552-4955-B99B-863BE0A326B3}" type="parTrans" cxnId="{134792FA-BCB1-4A6D-BD55-FAE28287530B}">
      <dgm:prSet/>
      <dgm:spPr/>
      <dgm:t>
        <a:bodyPr/>
        <a:lstStyle/>
        <a:p>
          <a:endParaRPr lang="en-US"/>
        </a:p>
      </dgm:t>
    </dgm:pt>
    <dgm:pt modelId="{9D15B3D5-90FF-4D3A-8970-064E037B0AD9}" type="sibTrans" cxnId="{134792FA-BCB1-4A6D-BD55-FAE28287530B}">
      <dgm:prSet/>
      <dgm:spPr/>
      <dgm:t>
        <a:bodyPr/>
        <a:lstStyle/>
        <a:p>
          <a:endParaRPr lang="en-US"/>
        </a:p>
      </dgm:t>
    </dgm:pt>
    <dgm:pt modelId="{32B5E4B4-47F7-41A5-8BD1-8F32EA1F40F5}">
      <dgm:prSet phldrT="[Text]" phldr="0"/>
      <dgm:spPr/>
      <dgm:t>
        <a:bodyPr/>
        <a:lstStyle/>
        <a:p>
          <a:r>
            <a:rPr lang="en-US" dirty="0"/>
            <a:t>Climate</a:t>
          </a:r>
        </a:p>
      </dgm:t>
    </dgm:pt>
    <dgm:pt modelId="{242B39CB-231F-4F99-BAA2-75BBD36F3A4F}" type="parTrans" cxnId="{14788CE8-8319-463C-8A6F-CA426B1F9C4B}">
      <dgm:prSet/>
      <dgm:spPr/>
      <dgm:t>
        <a:bodyPr/>
        <a:lstStyle/>
        <a:p>
          <a:endParaRPr lang="en-US"/>
        </a:p>
      </dgm:t>
    </dgm:pt>
    <dgm:pt modelId="{FE474BA7-7B18-4E96-857C-D0E290BFFBE3}" type="sibTrans" cxnId="{14788CE8-8319-463C-8A6F-CA426B1F9C4B}">
      <dgm:prSet/>
      <dgm:spPr/>
      <dgm:t>
        <a:bodyPr/>
        <a:lstStyle/>
        <a:p>
          <a:endParaRPr lang="en-US"/>
        </a:p>
      </dgm:t>
    </dgm:pt>
    <dgm:pt modelId="{C3F6005A-F1CE-4BDB-BFC2-431BABAA6132}">
      <dgm:prSet phldrT="[Text]" phldr="0"/>
      <dgm:spPr/>
      <dgm:t>
        <a:bodyPr/>
        <a:lstStyle/>
        <a:p>
          <a:r>
            <a:rPr lang="en-US" b="1" dirty="0"/>
            <a:t>Final Adoption</a:t>
          </a:r>
        </a:p>
      </dgm:t>
    </dgm:pt>
    <dgm:pt modelId="{B08E2B04-AC21-40A9-9D37-6E530B4E8B3C}" type="parTrans" cxnId="{4D4215A0-6AD7-4AED-BC0B-E3125AE8242D}">
      <dgm:prSet/>
      <dgm:spPr/>
      <dgm:t>
        <a:bodyPr/>
        <a:lstStyle/>
        <a:p>
          <a:endParaRPr lang="en-US"/>
        </a:p>
      </dgm:t>
    </dgm:pt>
    <dgm:pt modelId="{E75A4EDB-3242-4814-80C0-20207DB9D3E4}" type="sibTrans" cxnId="{4D4215A0-6AD7-4AED-BC0B-E3125AE8242D}">
      <dgm:prSet/>
      <dgm:spPr/>
      <dgm:t>
        <a:bodyPr/>
        <a:lstStyle/>
        <a:p>
          <a:endParaRPr lang="en-US"/>
        </a:p>
      </dgm:t>
    </dgm:pt>
    <dgm:pt modelId="{890F10EE-818C-4264-ACF9-72269AA2C0DD}">
      <dgm:prSet phldrT="[Text]" phldr="0"/>
      <dgm:spPr/>
      <dgm:t>
        <a:bodyPr/>
        <a:lstStyle/>
        <a:p>
          <a:r>
            <a:rPr lang="en-US" dirty="0"/>
            <a:t>Public hearings: Late 2026</a:t>
          </a:r>
        </a:p>
      </dgm:t>
    </dgm:pt>
    <dgm:pt modelId="{C28A7DD8-B2AF-4130-AA20-CD736F6C00F1}" type="parTrans" cxnId="{E80322AE-360F-4B45-9BA2-61BC909DE119}">
      <dgm:prSet/>
      <dgm:spPr/>
      <dgm:t>
        <a:bodyPr/>
        <a:lstStyle/>
        <a:p>
          <a:endParaRPr lang="en-US"/>
        </a:p>
      </dgm:t>
    </dgm:pt>
    <dgm:pt modelId="{1314705A-F062-487E-B111-1457C06031E0}" type="sibTrans" cxnId="{E80322AE-360F-4B45-9BA2-61BC909DE119}">
      <dgm:prSet/>
      <dgm:spPr/>
      <dgm:t>
        <a:bodyPr/>
        <a:lstStyle/>
        <a:p>
          <a:endParaRPr lang="en-US"/>
        </a:p>
      </dgm:t>
    </dgm:pt>
    <dgm:pt modelId="{69C4EB25-99EA-4F5A-9FF7-8800E093C19E}">
      <dgm:prSet phldrT="[Text]" phldr="0"/>
      <dgm:spPr/>
      <dgm:t>
        <a:bodyPr/>
        <a:lstStyle/>
        <a:p>
          <a:pPr>
            <a:buFont typeface="Arial" panose="020B0604020202020204" pitchFamily="34" charset="0"/>
            <a:buNone/>
          </a:pPr>
          <a:r>
            <a:rPr lang="en-US"/>
            <a:t>Public hearings: Late-2025 – early-2026</a:t>
          </a:r>
        </a:p>
      </dgm:t>
    </dgm:pt>
    <dgm:pt modelId="{44C90466-2F89-4A41-AAA5-C86780839496}" type="parTrans" cxnId="{98A3AC83-497E-42B9-BC82-1B21DFAC67A7}">
      <dgm:prSet/>
      <dgm:spPr/>
      <dgm:t>
        <a:bodyPr/>
        <a:lstStyle/>
        <a:p>
          <a:endParaRPr lang="en-US"/>
        </a:p>
      </dgm:t>
    </dgm:pt>
    <dgm:pt modelId="{DB5E8B0C-EA9D-4254-B45D-AFC77E717952}" type="sibTrans" cxnId="{98A3AC83-497E-42B9-BC82-1B21DFAC67A7}">
      <dgm:prSet/>
      <dgm:spPr/>
      <dgm:t>
        <a:bodyPr/>
        <a:lstStyle/>
        <a:p>
          <a:endParaRPr lang="en-US"/>
        </a:p>
      </dgm:t>
    </dgm:pt>
    <dgm:pt modelId="{DAE33097-6EC0-4633-B8E1-2AB61F9B6513}">
      <dgm:prSet phldrT="[Text]" phldr="0"/>
      <dgm:spPr/>
      <dgm:t>
        <a:bodyPr/>
        <a:lstStyle/>
        <a:p>
          <a:pPr>
            <a:buNone/>
          </a:pPr>
          <a:endParaRPr lang="en-US" dirty="0"/>
        </a:p>
      </dgm:t>
    </dgm:pt>
    <dgm:pt modelId="{D7D44F99-1192-4A6E-BBC4-B660A109058E}" type="parTrans" cxnId="{B84CA0F3-9827-41DD-AC56-135D08F292AD}">
      <dgm:prSet/>
      <dgm:spPr/>
      <dgm:t>
        <a:bodyPr/>
        <a:lstStyle/>
        <a:p>
          <a:endParaRPr lang="en-US"/>
        </a:p>
      </dgm:t>
    </dgm:pt>
    <dgm:pt modelId="{AFF64947-3190-492F-8D19-5CA8D38B874D}" type="sibTrans" cxnId="{B84CA0F3-9827-41DD-AC56-135D08F292AD}">
      <dgm:prSet/>
      <dgm:spPr/>
      <dgm:t>
        <a:bodyPr/>
        <a:lstStyle/>
        <a:p>
          <a:endParaRPr lang="en-US"/>
        </a:p>
      </dgm:t>
    </dgm:pt>
    <dgm:pt modelId="{34AA8507-2B9E-477C-A417-1EE28BA828AD}">
      <dgm:prSet phldrT="[Text]" phldr="0"/>
      <dgm:spPr/>
      <dgm:t>
        <a:bodyPr/>
        <a:lstStyle/>
        <a:p>
          <a:r>
            <a:rPr lang="en-US"/>
            <a:t>Transportation</a:t>
          </a:r>
          <a:endParaRPr lang="en-US" dirty="0"/>
        </a:p>
      </dgm:t>
    </dgm:pt>
    <dgm:pt modelId="{74B413D8-F9B6-4EAE-B8C2-338F8C28A57C}" type="parTrans" cxnId="{34E75138-70F7-4182-828F-C048D16F08D1}">
      <dgm:prSet/>
      <dgm:spPr/>
      <dgm:t>
        <a:bodyPr/>
        <a:lstStyle/>
        <a:p>
          <a:endParaRPr lang="en-US"/>
        </a:p>
      </dgm:t>
    </dgm:pt>
    <dgm:pt modelId="{E34B63BE-A0AC-40FE-A47D-BBDE9D3B6C20}" type="sibTrans" cxnId="{34E75138-70F7-4182-828F-C048D16F08D1}">
      <dgm:prSet/>
      <dgm:spPr/>
      <dgm:t>
        <a:bodyPr/>
        <a:lstStyle/>
        <a:p>
          <a:endParaRPr lang="en-US"/>
        </a:p>
      </dgm:t>
    </dgm:pt>
    <dgm:pt modelId="{0280232E-7967-4EF2-BC1B-223EE1A5E668}">
      <dgm:prSet phldrT="[Text]" phldr="0"/>
      <dgm:spPr/>
      <dgm:t>
        <a:bodyPr/>
        <a:lstStyle/>
        <a:p>
          <a:r>
            <a:rPr lang="en-US"/>
            <a:t>Health and Wellness</a:t>
          </a:r>
          <a:endParaRPr lang="en-US" dirty="0"/>
        </a:p>
      </dgm:t>
    </dgm:pt>
    <dgm:pt modelId="{F6594804-A34F-493D-8733-E13BCE46A511}" type="parTrans" cxnId="{CC0494A2-5B9A-4588-802F-9A9731B96FD1}">
      <dgm:prSet/>
      <dgm:spPr/>
      <dgm:t>
        <a:bodyPr/>
        <a:lstStyle/>
        <a:p>
          <a:endParaRPr lang="en-US"/>
        </a:p>
      </dgm:t>
    </dgm:pt>
    <dgm:pt modelId="{1AF50231-E63B-426A-B33D-2E5F699B27A7}" type="sibTrans" cxnId="{CC0494A2-5B9A-4588-802F-9A9731B96FD1}">
      <dgm:prSet/>
      <dgm:spPr/>
      <dgm:t>
        <a:bodyPr/>
        <a:lstStyle/>
        <a:p>
          <a:endParaRPr lang="en-US"/>
        </a:p>
      </dgm:t>
    </dgm:pt>
    <dgm:pt modelId="{CFF14F3E-43EA-4DDF-926E-D1167CFA8454}">
      <dgm:prSet phldrT="[Text]" phldr="0"/>
      <dgm:spPr/>
      <dgm:t>
        <a:bodyPr/>
        <a:lstStyle/>
        <a:p>
          <a:r>
            <a:rPr lang="en-US" dirty="0"/>
            <a:t>Future Listening sessions in 2026</a:t>
          </a:r>
        </a:p>
      </dgm:t>
    </dgm:pt>
    <dgm:pt modelId="{2FB10B67-9F98-42E2-8B7B-059A5CF0577D}" type="parTrans" cxnId="{A097C035-DFAF-4C0E-9160-A33FBD492873}">
      <dgm:prSet/>
      <dgm:spPr/>
      <dgm:t>
        <a:bodyPr/>
        <a:lstStyle/>
        <a:p>
          <a:endParaRPr lang="en-US"/>
        </a:p>
      </dgm:t>
    </dgm:pt>
    <dgm:pt modelId="{B4F6CD87-3AB5-4C5B-AF5F-51528ACBE0FE}" type="sibTrans" cxnId="{A097C035-DFAF-4C0E-9160-A33FBD492873}">
      <dgm:prSet/>
      <dgm:spPr/>
      <dgm:t>
        <a:bodyPr/>
        <a:lstStyle/>
        <a:p>
          <a:endParaRPr lang="en-US"/>
        </a:p>
      </dgm:t>
    </dgm:pt>
    <dgm:pt modelId="{0B2845EE-E3BC-49E7-8822-15F3D5E4962E}" type="pres">
      <dgm:prSet presAssocID="{D45F0326-5355-41F9-ADCE-F3FE00286CAD}" presName="Name0" presStyleCnt="0">
        <dgm:presLayoutVars>
          <dgm:chMax val="7"/>
          <dgm:chPref val="7"/>
          <dgm:dir/>
          <dgm:animOne val="branch"/>
          <dgm:animLvl val="lvl"/>
        </dgm:presLayoutVars>
      </dgm:prSet>
      <dgm:spPr/>
    </dgm:pt>
    <dgm:pt modelId="{221AA098-D2BA-4833-AFE0-E89F12A41128}" type="pres">
      <dgm:prSet presAssocID="{5DE25480-35C6-4B8F-8A3D-0A60D3371E13}" presName="ParentComposite" presStyleCnt="0"/>
      <dgm:spPr/>
    </dgm:pt>
    <dgm:pt modelId="{968762E7-3285-49A2-9817-B587C8535E64}" type="pres">
      <dgm:prSet presAssocID="{5DE25480-35C6-4B8F-8A3D-0A60D3371E13}" presName="Chord" presStyleLbl="bgShp" presStyleIdx="0" presStyleCnt="3"/>
      <dgm:spPr/>
    </dgm:pt>
    <dgm:pt modelId="{041013A7-663A-473B-A9AE-C8CBED79A329}" type="pres">
      <dgm:prSet presAssocID="{5DE25480-35C6-4B8F-8A3D-0A60D3371E13}" presName="Pie" presStyleLbl="alignNode1" presStyleIdx="0" presStyleCnt="3"/>
      <dgm:spPr/>
    </dgm:pt>
    <dgm:pt modelId="{B7AA4F51-8100-4843-90D3-B7DEC84F27B5}" type="pres">
      <dgm:prSet presAssocID="{5DE25480-35C6-4B8F-8A3D-0A60D3371E13}" presName="Parent" presStyleLbl="revTx" presStyleIdx="0" presStyleCnt="6">
        <dgm:presLayoutVars>
          <dgm:chMax val="1"/>
          <dgm:chPref val="1"/>
          <dgm:bulletEnabled val="1"/>
        </dgm:presLayoutVars>
      </dgm:prSet>
      <dgm:spPr/>
    </dgm:pt>
    <dgm:pt modelId="{DCD7E7D0-FDC5-46F5-B380-C558A79712C3}" type="pres">
      <dgm:prSet presAssocID="{FBF1CC47-D335-42D8-B6DE-B43620DE158C}" presName="negSibTrans" presStyleCnt="0"/>
      <dgm:spPr/>
    </dgm:pt>
    <dgm:pt modelId="{0B0E2847-B450-455E-9F72-EB422A0B1288}" type="pres">
      <dgm:prSet presAssocID="{5DE25480-35C6-4B8F-8A3D-0A60D3371E13}" presName="composite" presStyleCnt="0"/>
      <dgm:spPr/>
    </dgm:pt>
    <dgm:pt modelId="{4EF72476-E29C-4372-A389-EF9C1B9B18C8}" type="pres">
      <dgm:prSet presAssocID="{5DE25480-35C6-4B8F-8A3D-0A60D3371E13}" presName="Child" presStyleLbl="revTx" presStyleIdx="1" presStyleCnt="6">
        <dgm:presLayoutVars>
          <dgm:chMax val="0"/>
          <dgm:chPref val="0"/>
          <dgm:bulletEnabled val="1"/>
        </dgm:presLayoutVars>
      </dgm:prSet>
      <dgm:spPr/>
    </dgm:pt>
    <dgm:pt modelId="{6C0446FB-22C7-4AFE-9447-A771A0E9EE5F}" type="pres">
      <dgm:prSet presAssocID="{98B03DA4-E6FF-448B-B281-04BC112948D7}" presName="sibTrans" presStyleCnt="0"/>
      <dgm:spPr/>
    </dgm:pt>
    <dgm:pt modelId="{1CEF73CA-C2E3-49FA-B7B5-22E8E252D2FE}" type="pres">
      <dgm:prSet presAssocID="{44C63382-8D15-424F-AD0A-5C1062F594A8}" presName="ParentComposite" presStyleCnt="0"/>
      <dgm:spPr/>
    </dgm:pt>
    <dgm:pt modelId="{9D58C6C8-38A9-4E27-B722-31FEDF44A445}" type="pres">
      <dgm:prSet presAssocID="{44C63382-8D15-424F-AD0A-5C1062F594A8}" presName="Chord" presStyleLbl="bgShp" presStyleIdx="1" presStyleCnt="3"/>
      <dgm:spPr/>
    </dgm:pt>
    <dgm:pt modelId="{BEDFF5A0-F2E6-451B-9732-6BE80572BFDF}" type="pres">
      <dgm:prSet presAssocID="{44C63382-8D15-424F-AD0A-5C1062F594A8}" presName="Pie" presStyleLbl="alignNode1" presStyleIdx="1" presStyleCnt="3"/>
      <dgm:spPr/>
    </dgm:pt>
    <dgm:pt modelId="{5AAB80E7-775C-40BF-947B-BC369FF61DC8}" type="pres">
      <dgm:prSet presAssocID="{44C63382-8D15-424F-AD0A-5C1062F594A8}" presName="Parent" presStyleLbl="revTx" presStyleIdx="2" presStyleCnt="6">
        <dgm:presLayoutVars>
          <dgm:chMax val="1"/>
          <dgm:chPref val="1"/>
          <dgm:bulletEnabled val="1"/>
        </dgm:presLayoutVars>
      </dgm:prSet>
      <dgm:spPr/>
    </dgm:pt>
    <dgm:pt modelId="{C993E805-5B79-4010-AAC2-6217E7EF6463}" type="pres">
      <dgm:prSet presAssocID="{FE474BA7-7B18-4E96-857C-D0E290BFFBE3}" presName="negSibTrans" presStyleCnt="0"/>
      <dgm:spPr/>
    </dgm:pt>
    <dgm:pt modelId="{1E919347-4870-46D9-8083-E62229BDF75F}" type="pres">
      <dgm:prSet presAssocID="{44C63382-8D15-424F-AD0A-5C1062F594A8}" presName="composite" presStyleCnt="0"/>
      <dgm:spPr/>
    </dgm:pt>
    <dgm:pt modelId="{A6B2F8D0-B9C5-4099-B470-5BB7C03F729A}" type="pres">
      <dgm:prSet presAssocID="{44C63382-8D15-424F-AD0A-5C1062F594A8}" presName="Child" presStyleLbl="revTx" presStyleIdx="3" presStyleCnt="6">
        <dgm:presLayoutVars>
          <dgm:chMax val="0"/>
          <dgm:chPref val="0"/>
          <dgm:bulletEnabled val="1"/>
        </dgm:presLayoutVars>
      </dgm:prSet>
      <dgm:spPr/>
    </dgm:pt>
    <dgm:pt modelId="{FCB28319-E58C-41D5-81A9-7799EE08A53B}" type="pres">
      <dgm:prSet presAssocID="{9D15B3D5-90FF-4D3A-8970-064E037B0AD9}" presName="sibTrans" presStyleCnt="0"/>
      <dgm:spPr/>
    </dgm:pt>
    <dgm:pt modelId="{C2A8AEA5-0801-4756-B51F-CE37F08E3A10}" type="pres">
      <dgm:prSet presAssocID="{C3F6005A-F1CE-4BDB-BFC2-431BABAA6132}" presName="ParentComposite" presStyleCnt="0"/>
      <dgm:spPr/>
    </dgm:pt>
    <dgm:pt modelId="{E7434723-042A-417C-80A0-BEEE7C581411}" type="pres">
      <dgm:prSet presAssocID="{C3F6005A-F1CE-4BDB-BFC2-431BABAA6132}" presName="Chord" presStyleLbl="bgShp" presStyleIdx="2" presStyleCnt="3"/>
      <dgm:spPr/>
    </dgm:pt>
    <dgm:pt modelId="{EAC42D96-B4C8-4070-9512-963D56A43FB6}" type="pres">
      <dgm:prSet presAssocID="{C3F6005A-F1CE-4BDB-BFC2-431BABAA6132}" presName="Pie" presStyleLbl="alignNode1" presStyleIdx="2" presStyleCnt="3"/>
      <dgm:spPr/>
    </dgm:pt>
    <dgm:pt modelId="{E06816FD-943B-487F-8A1B-DEB7BEB06B54}" type="pres">
      <dgm:prSet presAssocID="{C3F6005A-F1CE-4BDB-BFC2-431BABAA6132}" presName="Parent" presStyleLbl="revTx" presStyleIdx="4" presStyleCnt="6">
        <dgm:presLayoutVars>
          <dgm:chMax val="1"/>
          <dgm:chPref val="1"/>
          <dgm:bulletEnabled val="1"/>
        </dgm:presLayoutVars>
      </dgm:prSet>
      <dgm:spPr/>
    </dgm:pt>
    <dgm:pt modelId="{26308662-8DF8-4E09-A35F-6147019CC036}" type="pres">
      <dgm:prSet presAssocID="{1314705A-F062-487E-B111-1457C06031E0}" presName="negSibTrans" presStyleCnt="0"/>
      <dgm:spPr/>
    </dgm:pt>
    <dgm:pt modelId="{5D0D32B9-8C67-4238-81AE-FC24695E4309}" type="pres">
      <dgm:prSet presAssocID="{C3F6005A-F1CE-4BDB-BFC2-431BABAA6132}" presName="composite" presStyleCnt="0"/>
      <dgm:spPr/>
    </dgm:pt>
    <dgm:pt modelId="{4F338B2F-3275-4D72-A7EE-4F7FBCA48BDF}" type="pres">
      <dgm:prSet presAssocID="{C3F6005A-F1CE-4BDB-BFC2-431BABAA6132}" presName="Child" presStyleLbl="revTx" presStyleIdx="5" presStyleCnt="6">
        <dgm:presLayoutVars>
          <dgm:chMax val="0"/>
          <dgm:chPref val="0"/>
          <dgm:bulletEnabled val="1"/>
        </dgm:presLayoutVars>
      </dgm:prSet>
      <dgm:spPr/>
    </dgm:pt>
  </dgm:ptLst>
  <dgm:cxnLst>
    <dgm:cxn modelId="{9D371201-69CC-4C7C-8BBE-71EDB5CFC9B3}" type="presOf" srcId="{D45F0326-5355-41F9-ADCE-F3FE00286CAD}" destId="{0B2845EE-E3BC-49E7-8822-15F3D5E4962E}" srcOrd="0" destOrd="0" presId="urn:microsoft.com/office/officeart/2009/3/layout/PieProcess"/>
    <dgm:cxn modelId="{7AC22D09-4D14-4F57-9C3A-8792367C2104}" type="presOf" srcId="{DAE33097-6EC0-4633-B8E1-2AB61F9B6513}" destId="{4EF72476-E29C-4372-A389-EF9C1B9B18C8}" srcOrd="0" destOrd="2" presId="urn:microsoft.com/office/officeart/2009/3/layout/PieProcess"/>
    <dgm:cxn modelId="{2D9E9727-1335-4EE3-BD2E-7A07C2D56946}" type="presOf" srcId="{1A2B3FD3-52C2-4D94-A919-50C9A4C0B149}" destId="{4EF72476-E29C-4372-A389-EF9C1B9B18C8}" srcOrd="0" destOrd="0" presId="urn:microsoft.com/office/officeart/2009/3/layout/PieProcess"/>
    <dgm:cxn modelId="{1061672A-7053-42EB-B0F9-E20FF541C231}" type="presOf" srcId="{69C4EB25-99EA-4F5A-9FF7-8800E093C19E}" destId="{4EF72476-E29C-4372-A389-EF9C1B9B18C8}" srcOrd="0" destOrd="1" presId="urn:microsoft.com/office/officeart/2009/3/layout/PieProcess"/>
    <dgm:cxn modelId="{A097C035-DFAF-4C0E-9160-A33FBD492873}" srcId="{44C63382-8D15-424F-AD0A-5C1062F594A8}" destId="{CFF14F3E-43EA-4DDF-926E-D1167CFA8454}" srcOrd="3" destOrd="0" parTransId="{2FB10B67-9F98-42E2-8B7B-059A5CF0577D}" sibTransId="{B4F6CD87-3AB5-4C5B-AF5F-51528ACBE0FE}"/>
    <dgm:cxn modelId="{34E75138-70F7-4182-828F-C048D16F08D1}" srcId="{44C63382-8D15-424F-AD0A-5C1062F594A8}" destId="{34AA8507-2B9E-477C-A417-1EE28BA828AD}" srcOrd="1" destOrd="0" parTransId="{74B413D8-F9B6-4EAE-B8C2-338F8C28A57C}" sibTransId="{E34B63BE-A0AC-40FE-A47D-BBDE9D3B6C20}"/>
    <dgm:cxn modelId="{A9818741-2CFF-4F2D-8887-9BA85D6DA7A3}" type="presOf" srcId="{44C63382-8D15-424F-AD0A-5C1062F594A8}" destId="{5AAB80E7-775C-40BF-947B-BC369FF61DC8}" srcOrd="0" destOrd="0" presId="urn:microsoft.com/office/officeart/2009/3/layout/PieProcess"/>
    <dgm:cxn modelId="{B2577D71-2A9A-4FD4-ACF3-2EA575F0A4FE}" type="presOf" srcId="{5DE25480-35C6-4B8F-8A3D-0A60D3371E13}" destId="{B7AA4F51-8100-4843-90D3-B7DEC84F27B5}" srcOrd="0" destOrd="0" presId="urn:microsoft.com/office/officeart/2009/3/layout/PieProcess"/>
    <dgm:cxn modelId="{98A3AC83-497E-42B9-BC82-1B21DFAC67A7}" srcId="{5DE25480-35C6-4B8F-8A3D-0A60D3371E13}" destId="{69C4EB25-99EA-4F5A-9FF7-8800E093C19E}" srcOrd="1" destOrd="0" parTransId="{44C90466-2F89-4A41-AAA5-C86780839496}" sibTransId="{DB5E8B0C-EA9D-4254-B45D-AFC77E717952}"/>
    <dgm:cxn modelId="{B58CF399-052C-407B-B727-F62AAB665814}" type="presOf" srcId="{C3F6005A-F1CE-4BDB-BFC2-431BABAA6132}" destId="{E06816FD-943B-487F-8A1B-DEB7BEB06B54}" srcOrd="0" destOrd="0" presId="urn:microsoft.com/office/officeart/2009/3/layout/PieProcess"/>
    <dgm:cxn modelId="{4D4215A0-6AD7-4AED-BC0B-E3125AE8242D}" srcId="{D45F0326-5355-41F9-ADCE-F3FE00286CAD}" destId="{C3F6005A-F1CE-4BDB-BFC2-431BABAA6132}" srcOrd="2" destOrd="0" parTransId="{B08E2B04-AC21-40A9-9D37-6E530B4E8B3C}" sibTransId="{E75A4EDB-3242-4814-80C0-20207DB9D3E4}"/>
    <dgm:cxn modelId="{CC0494A2-5B9A-4588-802F-9A9731B96FD1}" srcId="{44C63382-8D15-424F-AD0A-5C1062F594A8}" destId="{0280232E-7967-4EF2-BC1B-223EE1A5E668}" srcOrd="2" destOrd="0" parTransId="{F6594804-A34F-493D-8733-E13BCE46A511}" sibTransId="{1AF50231-E63B-426A-B33D-2E5F699B27A7}"/>
    <dgm:cxn modelId="{D153AAA3-98A9-4C44-A13B-11A6F4B011A4}" type="presOf" srcId="{890F10EE-818C-4264-ACF9-72269AA2C0DD}" destId="{4F338B2F-3275-4D72-A7EE-4F7FBCA48BDF}" srcOrd="0" destOrd="0" presId="urn:microsoft.com/office/officeart/2009/3/layout/PieProcess"/>
    <dgm:cxn modelId="{166990AD-9D8B-4A26-8DD1-B60FD58060CA}" type="presOf" srcId="{0280232E-7967-4EF2-BC1B-223EE1A5E668}" destId="{A6B2F8D0-B9C5-4099-B470-5BB7C03F729A}" srcOrd="0" destOrd="2" presId="urn:microsoft.com/office/officeart/2009/3/layout/PieProcess"/>
    <dgm:cxn modelId="{E80322AE-360F-4B45-9BA2-61BC909DE119}" srcId="{C3F6005A-F1CE-4BDB-BFC2-431BABAA6132}" destId="{890F10EE-818C-4264-ACF9-72269AA2C0DD}" srcOrd="0" destOrd="0" parTransId="{C28A7DD8-B2AF-4130-AA20-CD736F6C00F1}" sibTransId="{1314705A-F062-487E-B111-1457C06031E0}"/>
    <dgm:cxn modelId="{BC3455B5-B26A-4732-8D06-9ADD4B44A3BA}" srcId="{5DE25480-35C6-4B8F-8A3D-0A60D3371E13}" destId="{1A2B3FD3-52C2-4D94-A919-50C9A4C0B149}" srcOrd="0" destOrd="0" parTransId="{C924F4E6-BE4B-4C61-BE89-60154FFAEC8F}" sibTransId="{FBF1CC47-D335-42D8-B6DE-B43620DE158C}"/>
    <dgm:cxn modelId="{12DA6DC0-EFFE-4505-8A5A-F4FB7D4732F0}" type="presOf" srcId="{32B5E4B4-47F7-41A5-8BD1-8F32EA1F40F5}" destId="{A6B2F8D0-B9C5-4099-B470-5BB7C03F729A}" srcOrd="0" destOrd="0" presId="urn:microsoft.com/office/officeart/2009/3/layout/PieProcess"/>
    <dgm:cxn modelId="{7F2122C4-90EC-43C3-B283-C3B7607FB28A}" type="presOf" srcId="{34AA8507-2B9E-477C-A417-1EE28BA828AD}" destId="{A6B2F8D0-B9C5-4099-B470-5BB7C03F729A}" srcOrd="0" destOrd="1" presId="urn:microsoft.com/office/officeart/2009/3/layout/PieProcess"/>
    <dgm:cxn modelId="{18B5BCD9-55BA-4CCD-A25D-276ABC42110C}" type="presOf" srcId="{CFF14F3E-43EA-4DDF-926E-D1167CFA8454}" destId="{A6B2F8D0-B9C5-4099-B470-5BB7C03F729A}" srcOrd="0" destOrd="3" presId="urn:microsoft.com/office/officeart/2009/3/layout/PieProcess"/>
    <dgm:cxn modelId="{14788CE8-8319-463C-8A6F-CA426B1F9C4B}" srcId="{44C63382-8D15-424F-AD0A-5C1062F594A8}" destId="{32B5E4B4-47F7-41A5-8BD1-8F32EA1F40F5}" srcOrd="0" destOrd="0" parTransId="{242B39CB-231F-4F99-BAA2-75BBD36F3A4F}" sibTransId="{FE474BA7-7B18-4E96-857C-D0E290BFFBE3}"/>
    <dgm:cxn modelId="{B84CA0F3-9827-41DD-AC56-135D08F292AD}" srcId="{5DE25480-35C6-4B8F-8A3D-0A60D3371E13}" destId="{DAE33097-6EC0-4633-B8E1-2AB61F9B6513}" srcOrd="2" destOrd="0" parTransId="{D7D44F99-1192-4A6E-BBC4-B660A109058E}" sibTransId="{AFF64947-3190-492F-8D19-5CA8D38B874D}"/>
    <dgm:cxn modelId="{146F15F6-2D4B-43CB-8660-9F8C99691880}" srcId="{D45F0326-5355-41F9-ADCE-F3FE00286CAD}" destId="{5DE25480-35C6-4B8F-8A3D-0A60D3371E13}" srcOrd="0" destOrd="0" parTransId="{C74C740B-1D97-4140-96F8-6F9EF8A205B3}" sibTransId="{98B03DA4-E6FF-448B-B281-04BC112948D7}"/>
    <dgm:cxn modelId="{134792FA-BCB1-4A6D-BD55-FAE28287530B}" srcId="{D45F0326-5355-41F9-ADCE-F3FE00286CAD}" destId="{44C63382-8D15-424F-AD0A-5C1062F594A8}" srcOrd="1" destOrd="0" parTransId="{C8C81380-0552-4955-B99B-863BE0A326B3}" sibTransId="{9D15B3D5-90FF-4D3A-8970-064E037B0AD9}"/>
    <dgm:cxn modelId="{9FF12BE6-F6CE-4EC9-A385-87F4C3524DF8}" type="presParOf" srcId="{0B2845EE-E3BC-49E7-8822-15F3D5E4962E}" destId="{221AA098-D2BA-4833-AFE0-E89F12A41128}" srcOrd="0" destOrd="0" presId="urn:microsoft.com/office/officeart/2009/3/layout/PieProcess"/>
    <dgm:cxn modelId="{4022CAC8-CDFC-456C-BD69-E9501A3DB86D}" type="presParOf" srcId="{221AA098-D2BA-4833-AFE0-E89F12A41128}" destId="{968762E7-3285-49A2-9817-B587C8535E64}" srcOrd="0" destOrd="0" presId="urn:microsoft.com/office/officeart/2009/3/layout/PieProcess"/>
    <dgm:cxn modelId="{7DBFCCC3-4D6B-45BC-9439-817539663DEB}" type="presParOf" srcId="{221AA098-D2BA-4833-AFE0-E89F12A41128}" destId="{041013A7-663A-473B-A9AE-C8CBED79A329}" srcOrd="1" destOrd="0" presId="urn:microsoft.com/office/officeart/2009/3/layout/PieProcess"/>
    <dgm:cxn modelId="{8974853A-AFF5-4142-91FA-1AE9893DCACA}" type="presParOf" srcId="{221AA098-D2BA-4833-AFE0-E89F12A41128}" destId="{B7AA4F51-8100-4843-90D3-B7DEC84F27B5}" srcOrd="2" destOrd="0" presId="urn:microsoft.com/office/officeart/2009/3/layout/PieProcess"/>
    <dgm:cxn modelId="{3192E54D-FCA5-44F0-9332-233B5EAD58F0}" type="presParOf" srcId="{0B2845EE-E3BC-49E7-8822-15F3D5E4962E}" destId="{DCD7E7D0-FDC5-46F5-B380-C558A79712C3}" srcOrd="1" destOrd="0" presId="urn:microsoft.com/office/officeart/2009/3/layout/PieProcess"/>
    <dgm:cxn modelId="{3BF83863-DDBA-4205-80B2-23236A5789E4}" type="presParOf" srcId="{0B2845EE-E3BC-49E7-8822-15F3D5E4962E}" destId="{0B0E2847-B450-455E-9F72-EB422A0B1288}" srcOrd="2" destOrd="0" presId="urn:microsoft.com/office/officeart/2009/3/layout/PieProcess"/>
    <dgm:cxn modelId="{6581789B-959F-4ED6-8248-C1FDA3516AA9}" type="presParOf" srcId="{0B0E2847-B450-455E-9F72-EB422A0B1288}" destId="{4EF72476-E29C-4372-A389-EF9C1B9B18C8}" srcOrd="0" destOrd="0" presId="urn:microsoft.com/office/officeart/2009/3/layout/PieProcess"/>
    <dgm:cxn modelId="{A9A50C78-F57C-4339-AA18-A3D21606BC4E}" type="presParOf" srcId="{0B2845EE-E3BC-49E7-8822-15F3D5E4962E}" destId="{6C0446FB-22C7-4AFE-9447-A771A0E9EE5F}" srcOrd="3" destOrd="0" presId="urn:microsoft.com/office/officeart/2009/3/layout/PieProcess"/>
    <dgm:cxn modelId="{67BA9977-199E-493D-8797-4244A09826D4}" type="presParOf" srcId="{0B2845EE-E3BC-49E7-8822-15F3D5E4962E}" destId="{1CEF73CA-C2E3-49FA-B7B5-22E8E252D2FE}" srcOrd="4" destOrd="0" presId="urn:microsoft.com/office/officeart/2009/3/layout/PieProcess"/>
    <dgm:cxn modelId="{3087F258-EE3A-495F-B77F-87967B913FA3}" type="presParOf" srcId="{1CEF73CA-C2E3-49FA-B7B5-22E8E252D2FE}" destId="{9D58C6C8-38A9-4E27-B722-31FEDF44A445}" srcOrd="0" destOrd="0" presId="urn:microsoft.com/office/officeart/2009/3/layout/PieProcess"/>
    <dgm:cxn modelId="{1DCF0F79-8AA5-499E-947E-E9DF4E438C8C}" type="presParOf" srcId="{1CEF73CA-C2E3-49FA-B7B5-22E8E252D2FE}" destId="{BEDFF5A0-F2E6-451B-9732-6BE80572BFDF}" srcOrd="1" destOrd="0" presId="urn:microsoft.com/office/officeart/2009/3/layout/PieProcess"/>
    <dgm:cxn modelId="{A23931FF-821A-414E-ACF1-F25261CDF3D1}" type="presParOf" srcId="{1CEF73CA-C2E3-49FA-B7B5-22E8E252D2FE}" destId="{5AAB80E7-775C-40BF-947B-BC369FF61DC8}" srcOrd="2" destOrd="0" presId="urn:microsoft.com/office/officeart/2009/3/layout/PieProcess"/>
    <dgm:cxn modelId="{5B5DD899-A7AC-4DF1-91B3-C8F66406C341}" type="presParOf" srcId="{0B2845EE-E3BC-49E7-8822-15F3D5E4962E}" destId="{C993E805-5B79-4010-AAC2-6217E7EF6463}" srcOrd="5" destOrd="0" presId="urn:microsoft.com/office/officeart/2009/3/layout/PieProcess"/>
    <dgm:cxn modelId="{47B05F5F-6B40-4ABE-ACED-7F7D490CE241}" type="presParOf" srcId="{0B2845EE-E3BC-49E7-8822-15F3D5E4962E}" destId="{1E919347-4870-46D9-8083-E62229BDF75F}" srcOrd="6" destOrd="0" presId="urn:microsoft.com/office/officeart/2009/3/layout/PieProcess"/>
    <dgm:cxn modelId="{0D22D26A-71FB-439D-9DCC-BB4A3D90155C}" type="presParOf" srcId="{1E919347-4870-46D9-8083-E62229BDF75F}" destId="{A6B2F8D0-B9C5-4099-B470-5BB7C03F729A}" srcOrd="0" destOrd="0" presId="urn:microsoft.com/office/officeart/2009/3/layout/PieProcess"/>
    <dgm:cxn modelId="{33F7CAF2-CDE1-4964-A0C1-EC19CCD00CDA}" type="presParOf" srcId="{0B2845EE-E3BC-49E7-8822-15F3D5E4962E}" destId="{FCB28319-E58C-41D5-81A9-7799EE08A53B}" srcOrd="7" destOrd="0" presId="urn:microsoft.com/office/officeart/2009/3/layout/PieProcess"/>
    <dgm:cxn modelId="{DBAD57DE-406C-4A59-8AA8-85638526C211}" type="presParOf" srcId="{0B2845EE-E3BC-49E7-8822-15F3D5E4962E}" destId="{C2A8AEA5-0801-4756-B51F-CE37F08E3A10}" srcOrd="8" destOrd="0" presId="urn:microsoft.com/office/officeart/2009/3/layout/PieProcess"/>
    <dgm:cxn modelId="{E6DBB5D4-630A-45A8-B02A-0CC0A14AC1EF}" type="presParOf" srcId="{C2A8AEA5-0801-4756-B51F-CE37F08E3A10}" destId="{E7434723-042A-417C-80A0-BEEE7C581411}" srcOrd="0" destOrd="0" presId="urn:microsoft.com/office/officeart/2009/3/layout/PieProcess"/>
    <dgm:cxn modelId="{2807277E-1070-4188-AEF8-D7B91DCECFAC}" type="presParOf" srcId="{C2A8AEA5-0801-4756-B51F-CE37F08E3A10}" destId="{EAC42D96-B4C8-4070-9512-963D56A43FB6}" srcOrd="1" destOrd="0" presId="urn:microsoft.com/office/officeart/2009/3/layout/PieProcess"/>
    <dgm:cxn modelId="{A6632E1C-97B8-4146-A7BA-8C49DE24C25A}" type="presParOf" srcId="{C2A8AEA5-0801-4756-B51F-CE37F08E3A10}" destId="{E06816FD-943B-487F-8A1B-DEB7BEB06B54}" srcOrd="2" destOrd="0" presId="urn:microsoft.com/office/officeart/2009/3/layout/PieProcess"/>
    <dgm:cxn modelId="{369FA786-B325-41A6-A7CE-0376275800FF}" type="presParOf" srcId="{0B2845EE-E3BC-49E7-8822-15F3D5E4962E}" destId="{26308662-8DF8-4E09-A35F-6147019CC036}" srcOrd="9" destOrd="0" presId="urn:microsoft.com/office/officeart/2009/3/layout/PieProcess"/>
    <dgm:cxn modelId="{3BD4E143-E9AF-483B-AF96-C16497518F9A}" type="presParOf" srcId="{0B2845EE-E3BC-49E7-8822-15F3D5E4962E}" destId="{5D0D32B9-8C67-4238-81AE-FC24695E4309}" srcOrd="10" destOrd="0" presId="urn:microsoft.com/office/officeart/2009/3/layout/PieProcess"/>
    <dgm:cxn modelId="{E82BABBF-74C5-4CC0-B010-048C80F0CC32}" type="presParOf" srcId="{5D0D32B9-8C67-4238-81AE-FC24695E4309}" destId="{4F338B2F-3275-4D72-A7EE-4F7FBCA48BDF}"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762E7-3285-49A2-9817-B587C8535E64}">
      <dsp:nvSpPr>
        <dsp:cNvPr id="0" name=""/>
        <dsp:cNvSpPr/>
      </dsp:nvSpPr>
      <dsp:spPr>
        <a:xfrm>
          <a:off x="1342" y="375690"/>
          <a:ext cx="943645" cy="943645"/>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1013A7-663A-473B-A9AE-C8CBED79A329}">
      <dsp:nvSpPr>
        <dsp:cNvPr id="0" name=""/>
        <dsp:cNvSpPr/>
      </dsp:nvSpPr>
      <dsp:spPr>
        <a:xfrm>
          <a:off x="95707" y="470054"/>
          <a:ext cx="754916" cy="754916"/>
        </a:xfrm>
        <a:prstGeom prst="pie">
          <a:avLst>
            <a:gd name="adj1" fmla="val 12600000"/>
            <a:gd name="adj2" fmla="val 162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AA4F51-8100-4843-90D3-B7DEC84F27B5}">
      <dsp:nvSpPr>
        <dsp:cNvPr id="0" name=""/>
        <dsp:cNvSpPr/>
      </dsp:nvSpPr>
      <dsp:spPr>
        <a:xfrm rot="16200000">
          <a:off x="-1083849" y="2498892"/>
          <a:ext cx="2736572" cy="56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en-US" sz="2500" b="1" kern="1200" dirty="0"/>
            <a:t>Housing Accelerator</a:t>
          </a:r>
        </a:p>
      </dsp:txBody>
      <dsp:txXfrm>
        <a:off x="-1083849" y="2498892"/>
        <a:ext cx="2736572" cy="566187"/>
      </dsp:txXfrm>
    </dsp:sp>
    <dsp:sp modelId="{4EF72476-E29C-4372-A389-EF9C1B9B18C8}">
      <dsp:nvSpPr>
        <dsp:cNvPr id="0" name=""/>
        <dsp:cNvSpPr/>
      </dsp:nvSpPr>
      <dsp:spPr>
        <a:xfrm>
          <a:off x="661894" y="375690"/>
          <a:ext cx="1887291" cy="377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a:t>State-mandated changes to housing regulations</a:t>
          </a:r>
        </a:p>
        <a:p>
          <a:pPr marL="0" lvl="0" indent="0" algn="l" defTabSz="1066800">
            <a:lnSpc>
              <a:spcPct val="90000"/>
            </a:lnSpc>
            <a:spcBef>
              <a:spcPct val="0"/>
            </a:spcBef>
            <a:spcAft>
              <a:spcPct val="35000"/>
            </a:spcAft>
            <a:buFont typeface="Arial" panose="020B0604020202020204" pitchFamily="34" charset="0"/>
            <a:buNone/>
          </a:pPr>
          <a:r>
            <a:rPr lang="en-US" sz="2400" kern="1200"/>
            <a:t>Public hearings: Late-2025 – early-2026</a:t>
          </a:r>
        </a:p>
        <a:p>
          <a:pPr marL="0" lvl="0" indent="0" algn="l" defTabSz="1066800">
            <a:lnSpc>
              <a:spcPct val="90000"/>
            </a:lnSpc>
            <a:spcBef>
              <a:spcPct val="0"/>
            </a:spcBef>
            <a:spcAft>
              <a:spcPct val="35000"/>
            </a:spcAft>
            <a:buNone/>
          </a:pPr>
          <a:endParaRPr lang="en-US" sz="2400" kern="1200" dirty="0"/>
        </a:p>
      </dsp:txBody>
      <dsp:txXfrm>
        <a:off x="661894" y="375690"/>
        <a:ext cx="1887291" cy="3774582"/>
      </dsp:txXfrm>
    </dsp:sp>
    <dsp:sp modelId="{9D58C6C8-38A9-4E27-B722-31FEDF44A445}">
      <dsp:nvSpPr>
        <dsp:cNvPr id="0" name=""/>
        <dsp:cNvSpPr/>
      </dsp:nvSpPr>
      <dsp:spPr>
        <a:xfrm>
          <a:off x="2840878" y="375690"/>
          <a:ext cx="943645" cy="943645"/>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DFF5A0-F2E6-451B-9732-6BE80572BFDF}">
      <dsp:nvSpPr>
        <dsp:cNvPr id="0" name=""/>
        <dsp:cNvSpPr/>
      </dsp:nvSpPr>
      <dsp:spPr>
        <a:xfrm>
          <a:off x="2935242" y="470054"/>
          <a:ext cx="754916" cy="754916"/>
        </a:xfrm>
        <a:prstGeom prst="pie">
          <a:avLst>
            <a:gd name="adj1" fmla="val 9000000"/>
            <a:gd name="adj2" fmla="val 162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AB80E7-775C-40BF-947B-BC369FF61DC8}">
      <dsp:nvSpPr>
        <dsp:cNvPr id="0" name=""/>
        <dsp:cNvSpPr/>
      </dsp:nvSpPr>
      <dsp:spPr>
        <a:xfrm rot="16200000">
          <a:off x="1755685" y="2498892"/>
          <a:ext cx="2736572" cy="56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en-US" sz="2500" b="1" kern="1200" dirty="0"/>
            <a:t>Other Elements</a:t>
          </a:r>
        </a:p>
      </dsp:txBody>
      <dsp:txXfrm>
        <a:off x="1755685" y="2498892"/>
        <a:ext cx="2736572" cy="566187"/>
      </dsp:txXfrm>
    </dsp:sp>
    <dsp:sp modelId="{A6B2F8D0-B9C5-4099-B470-5BB7C03F729A}">
      <dsp:nvSpPr>
        <dsp:cNvPr id="0" name=""/>
        <dsp:cNvSpPr/>
      </dsp:nvSpPr>
      <dsp:spPr>
        <a:xfrm>
          <a:off x="3501430" y="375690"/>
          <a:ext cx="1887291" cy="377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Climate</a:t>
          </a:r>
        </a:p>
        <a:p>
          <a:pPr marL="0" lvl="0" indent="0" algn="l" defTabSz="1066800">
            <a:lnSpc>
              <a:spcPct val="90000"/>
            </a:lnSpc>
            <a:spcBef>
              <a:spcPct val="0"/>
            </a:spcBef>
            <a:spcAft>
              <a:spcPct val="35000"/>
            </a:spcAft>
            <a:buNone/>
          </a:pPr>
          <a:r>
            <a:rPr lang="en-US" sz="2400" kern="1200"/>
            <a:t>Transportation</a:t>
          </a:r>
          <a:endParaRPr lang="en-US" sz="2400" kern="1200" dirty="0"/>
        </a:p>
        <a:p>
          <a:pPr marL="0" lvl="0" indent="0" algn="l" defTabSz="1066800">
            <a:lnSpc>
              <a:spcPct val="90000"/>
            </a:lnSpc>
            <a:spcBef>
              <a:spcPct val="0"/>
            </a:spcBef>
            <a:spcAft>
              <a:spcPct val="35000"/>
            </a:spcAft>
            <a:buNone/>
          </a:pPr>
          <a:r>
            <a:rPr lang="en-US" sz="2400" kern="1200"/>
            <a:t>Health and Wellness</a:t>
          </a:r>
          <a:endParaRPr lang="en-US" sz="2400" kern="1200" dirty="0"/>
        </a:p>
        <a:p>
          <a:pPr marL="0" lvl="0" indent="0" algn="l" defTabSz="1066800">
            <a:lnSpc>
              <a:spcPct val="90000"/>
            </a:lnSpc>
            <a:spcBef>
              <a:spcPct val="0"/>
            </a:spcBef>
            <a:spcAft>
              <a:spcPct val="35000"/>
            </a:spcAft>
            <a:buNone/>
          </a:pPr>
          <a:r>
            <a:rPr lang="en-US" sz="2400" kern="1200" dirty="0"/>
            <a:t>Future Listening sessions in 2026</a:t>
          </a:r>
        </a:p>
      </dsp:txBody>
      <dsp:txXfrm>
        <a:off x="3501430" y="375690"/>
        <a:ext cx="1887291" cy="3774582"/>
      </dsp:txXfrm>
    </dsp:sp>
    <dsp:sp modelId="{E7434723-042A-417C-80A0-BEEE7C581411}">
      <dsp:nvSpPr>
        <dsp:cNvPr id="0" name=""/>
        <dsp:cNvSpPr/>
      </dsp:nvSpPr>
      <dsp:spPr>
        <a:xfrm>
          <a:off x="5680414" y="375690"/>
          <a:ext cx="943645" cy="943645"/>
        </a:xfrm>
        <a:prstGeom prst="chord">
          <a:avLst>
            <a:gd name="adj1" fmla="val 4800000"/>
            <a:gd name="adj2" fmla="val 1680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C42D96-B4C8-4070-9512-963D56A43FB6}">
      <dsp:nvSpPr>
        <dsp:cNvPr id="0" name=""/>
        <dsp:cNvSpPr/>
      </dsp:nvSpPr>
      <dsp:spPr>
        <a:xfrm>
          <a:off x="5774778" y="470054"/>
          <a:ext cx="754916" cy="754916"/>
        </a:xfrm>
        <a:prstGeom prst="pie">
          <a:avLst>
            <a:gd name="adj1" fmla="val 5400000"/>
            <a:gd name="adj2" fmla="val 162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06816FD-943B-487F-8A1B-DEB7BEB06B54}">
      <dsp:nvSpPr>
        <dsp:cNvPr id="0" name=""/>
        <dsp:cNvSpPr/>
      </dsp:nvSpPr>
      <dsp:spPr>
        <a:xfrm rot="16200000">
          <a:off x="4595221" y="2498892"/>
          <a:ext cx="2736572" cy="56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en-US" sz="2500" b="1" kern="1200" dirty="0"/>
            <a:t>Final Adoption</a:t>
          </a:r>
        </a:p>
      </dsp:txBody>
      <dsp:txXfrm>
        <a:off x="4595221" y="2498892"/>
        <a:ext cx="2736572" cy="566187"/>
      </dsp:txXfrm>
    </dsp:sp>
    <dsp:sp modelId="{4F338B2F-3275-4D72-A7EE-4F7FBCA48BDF}">
      <dsp:nvSpPr>
        <dsp:cNvPr id="0" name=""/>
        <dsp:cNvSpPr/>
      </dsp:nvSpPr>
      <dsp:spPr>
        <a:xfrm>
          <a:off x="6340966" y="375690"/>
          <a:ext cx="1887291" cy="377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Public hearings: Late 2026</a:t>
          </a:r>
        </a:p>
      </dsp:txBody>
      <dsp:txXfrm>
        <a:off x="6340966" y="375690"/>
        <a:ext cx="1887291" cy="3774582"/>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0740" tIns="45369" rIns="90740" bIns="45369" rtlCol="0"/>
          <a:lstStyle>
            <a:lvl1pPr algn="l">
              <a:defRPr sz="1200"/>
            </a:lvl1pPr>
          </a:lstStyle>
          <a:p>
            <a:endParaRPr lang="en-US" dirty="0"/>
          </a:p>
        </p:txBody>
      </p:sp>
      <p:sp>
        <p:nvSpPr>
          <p:cNvPr id="3" name="Date Placeholder 2"/>
          <p:cNvSpPr>
            <a:spLocks noGrp="1"/>
          </p:cNvSpPr>
          <p:nvPr>
            <p:ph type="dt" sz="quarter" idx="1"/>
          </p:nvPr>
        </p:nvSpPr>
        <p:spPr>
          <a:xfrm>
            <a:off x="3936767" y="0"/>
            <a:ext cx="3011699" cy="461804"/>
          </a:xfrm>
          <a:prstGeom prst="rect">
            <a:avLst/>
          </a:prstGeom>
        </p:spPr>
        <p:txBody>
          <a:bodyPr vert="horz" lIns="90740" tIns="45369" rIns="90740" bIns="45369" rtlCol="0"/>
          <a:lstStyle>
            <a:lvl1pPr algn="r">
              <a:defRPr sz="1200"/>
            </a:lvl1pPr>
          </a:lstStyle>
          <a:p>
            <a:fld id="{74D2E62F-F3F6-4C55-9329-08DCCEEC425E}" type="datetimeFigureOut">
              <a:rPr lang="en-US" smtClean="0"/>
              <a:t>10/20/2025</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0740" tIns="45369" rIns="90740" bIns="453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7" y="8772669"/>
            <a:ext cx="3011699" cy="461804"/>
          </a:xfrm>
          <a:prstGeom prst="rect">
            <a:avLst/>
          </a:prstGeom>
        </p:spPr>
        <p:txBody>
          <a:bodyPr vert="horz" lIns="90740" tIns="45369" rIns="90740" bIns="45369" rtlCol="0" anchor="b"/>
          <a:lstStyle>
            <a:lvl1pPr algn="r">
              <a:defRPr sz="1200"/>
            </a:lvl1pPr>
          </a:lstStyle>
          <a:p>
            <a:fld id="{F3389EAA-0BCE-4C49-B13C-FCCCF9D27EAC}" type="slidenum">
              <a:rPr lang="en-US" smtClean="0"/>
              <a:t>‹#›</a:t>
            </a:fld>
            <a:endParaRPr lang="en-US" dirty="0"/>
          </a:p>
        </p:txBody>
      </p:sp>
    </p:spTree>
    <p:extLst>
      <p:ext uri="{BB962C8B-B14F-4D97-AF65-F5344CB8AC3E}">
        <p14:creationId xmlns:p14="http://schemas.microsoft.com/office/powerpoint/2010/main" val="16445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0740" tIns="45369" rIns="90740" bIns="45369" rtlCol="0"/>
          <a:lstStyle>
            <a:lvl1pPr algn="l">
              <a:defRPr sz="1200"/>
            </a:lvl1pPr>
          </a:lstStyle>
          <a:p>
            <a:endParaRPr lang="en-US" dirty="0"/>
          </a:p>
        </p:txBody>
      </p:sp>
      <p:sp>
        <p:nvSpPr>
          <p:cNvPr id="3" name="Date Placeholder 2"/>
          <p:cNvSpPr>
            <a:spLocks noGrp="1"/>
          </p:cNvSpPr>
          <p:nvPr>
            <p:ph type="dt" idx="1"/>
          </p:nvPr>
        </p:nvSpPr>
        <p:spPr>
          <a:xfrm>
            <a:off x="3936767" y="0"/>
            <a:ext cx="3011699" cy="461804"/>
          </a:xfrm>
          <a:prstGeom prst="rect">
            <a:avLst/>
          </a:prstGeom>
        </p:spPr>
        <p:txBody>
          <a:bodyPr vert="horz" lIns="90740" tIns="45369" rIns="90740" bIns="45369" rtlCol="0"/>
          <a:lstStyle>
            <a:lvl1pPr algn="r">
              <a:defRPr sz="1200"/>
            </a:lvl1pPr>
          </a:lstStyle>
          <a:p>
            <a:fld id="{E2582B25-BB1D-D741-B235-846D3BBBEED3}" type="datetimeFigureOut">
              <a:rPr lang="en-US" smtClean="0"/>
              <a:t>10/20/2025</a:t>
            </a:fld>
            <a:endParaRPr lang="en-US" dirty="0"/>
          </a:p>
        </p:txBody>
      </p:sp>
      <p:sp>
        <p:nvSpPr>
          <p:cNvPr id="4" name="Slide Image Placeholder 3"/>
          <p:cNvSpPr>
            <a:spLocks noGrp="1" noRot="1" noChangeAspect="1"/>
          </p:cNvSpPr>
          <p:nvPr>
            <p:ph type="sldImg" idx="2"/>
          </p:nvPr>
        </p:nvSpPr>
        <p:spPr>
          <a:xfrm>
            <a:off x="688975" y="692150"/>
            <a:ext cx="5541963" cy="4157663"/>
          </a:xfrm>
          <a:prstGeom prst="rect">
            <a:avLst/>
          </a:prstGeom>
          <a:noFill/>
          <a:ln w="12700">
            <a:solidFill>
              <a:prstClr val="black"/>
            </a:solidFill>
          </a:ln>
        </p:spPr>
        <p:txBody>
          <a:bodyPr vert="horz" lIns="90740" tIns="45369" rIns="90740" bIns="45369" rtlCol="0" anchor="ctr"/>
          <a:lstStyle/>
          <a:p>
            <a:endParaRPr lang="en-US" dirty="0"/>
          </a:p>
        </p:txBody>
      </p:sp>
      <p:sp>
        <p:nvSpPr>
          <p:cNvPr id="5" name="Notes Placeholder 4"/>
          <p:cNvSpPr>
            <a:spLocks noGrp="1"/>
          </p:cNvSpPr>
          <p:nvPr>
            <p:ph type="body" sz="quarter" idx="3"/>
          </p:nvPr>
        </p:nvSpPr>
        <p:spPr>
          <a:xfrm>
            <a:off x="695008" y="5079263"/>
            <a:ext cx="5560060" cy="3464106"/>
          </a:xfrm>
          <a:prstGeom prst="rect">
            <a:avLst/>
          </a:prstGeom>
        </p:spPr>
        <p:txBody>
          <a:bodyPr vert="horz" lIns="90740" tIns="45369" rIns="90740" bIns="453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0740" tIns="45369" rIns="90740" bIns="453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7" y="8772669"/>
            <a:ext cx="3011699" cy="461804"/>
          </a:xfrm>
          <a:prstGeom prst="rect">
            <a:avLst/>
          </a:prstGeom>
        </p:spPr>
        <p:txBody>
          <a:bodyPr vert="horz" lIns="90740" tIns="45369" rIns="90740" bIns="45369" rtlCol="0" anchor="b"/>
          <a:lstStyle>
            <a:lvl1pPr algn="r">
              <a:defRPr sz="1200"/>
            </a:lvl1pPr>
          </a:lstStyle>
          <a:p>
            <a:fld id="{72552505-AEFD-1F48-B6AD-7D2EBDFF5C3F}" type="slidenum">
              <a:rPr lang="en-US" smtClean="0"/>
              <a:t>‹#›</a:t>
            </a:fld>
            <a:endParaRPr lang="en-US" dirty="0"/>
          </a:p>
        </p:txBody>
      </p:sp>
    </p:spTree>
    <p:extLst>
      <p:ext uri="{BB962C8B-B14F-4D97-AF65-F5344CB8AC3E}">
        <p14:creationId xmlns:p14="http://schemas.microsoft.com/office/powerpoint/2010/main" val="242588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F74B0-2E1C-42C9-B448-B263E1E29AC1}" type="slidenum">
              <a:rPr lang="en-US" smtClean="0"/>
              <a:t>1</a:t>
            </a:fld>
            <a:endParaRPr lang="en-US"/>
          </a:p>
        </p:txBody>
      </p:sp>
    </p:spTree>
    <p:extLst>
      <p:ext uri="{BB962C8B-B14F-4D97-AF65-F5344CB8AC3E}">
        <p14:creationId xmlns:p14="http://schemas.microsoft.com/office/powerpoint/2010/main" val="89541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provide a little baseline information</a:t>
            </a:r>
            <a:r>
              <a:rPr lang="en-US" baseline="0" dirty="0"/>
              <a:t> on local comprehensive plans, which are updated every ten years per the Growth Management Act. </a:t>
            </a:r>
            <a:endParaRPr lang="en-US" i="1"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Growth Management Act (GMA) guides planning for growth and development in Washington State</a:t>
            </a:r>
            <a:r>
              <a:rPr lang="en-US" sz="1200" b="0" i="0" kern="1200" baseline="0" dirty="0">
                <a:solidFill>
                  <a:schemeClr val="tx1"/>
                </a:solidFill>
                <a:effectLst/>
                <a:latin typeface="+mn-lt"/>
                <a:ea typeface="+mn-ea"/>
                <a:cs typeface="+mn-cs"/>
              </a:rPr>
              <a:t> </a:t>
            </a:r>
            <a:r>
              <a:rPr lang="en-US" strike="noStrike" baseline="0" dirty="0"/>
              <a:t>and </a:t>
            </a:r>
            <a:r>
              <a:rPr lang="en-US" baseline="0" dirty="0"/>
              <a:t>g</a:t>
            </a:r>
            <a:r>
              <a:rPr lang="en-US" dirty="0"/>
              <a:t>rew out of statewide</a:t>
            </a:r>
            <a:r>
              <a:rPr lang="en-US" baseline="0" dirty="0"/>
              <a:t> concern about rapid development and growth that was occurring, which was leading to sprawl and losses of resource lands and natural areas and was creating challenges for communities to fund infrastructure improvements from this type of uncoordinated development. </a:t>
            </a:r>
            <a:r>
              <a:rPr lang="en-US" sz="1200" b="0" i="0" kern="1200" dirty="0">
                <a:solidFill>
                  <a:schemeClr val="tx1"/>
                </a:solidFill>
                <a:effectLst/>
                <a:latin typeface="+mn-lt"/>
                <a:ea typeface="+mn-ea"/>
                <a:cs typeface="+mn-cs"/>
              </a:rPr>
              <a:t>GMA requires local governments in fast-growing and densely populated areas to develop and adopt comprehensive plans and development </a:t>
            </a:r>
            <a:r>
              <a:rPr lang="en-US" baseline="0" dirty="0"/>
              <a:t>regulations that implement the comprehensive plan to guide future development and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A comprehensive plan is a policy document that provides a "road map" to the community's vision for the next 20 years and helps guide how a jurisdiction will grow, look, and operate. The </a:t>
            </a:r>
            <a:r>
              <a:rPr lang="en-US" sz="1200" b="0" i="0" kern="1200" dirty="0">
                <a:solidFill>
                  <a:schemeClr val="tx1"/>
                </a:solidFill>
                <a:effectLst/>
                <a:latin typeface="+mn-lt"/>
                <a:ea typeface="+mn-ea"/>
                <a:cs typeface="+mn-cs"/>
              </a:rPr>
              <a:t>Comprehensive</a:t>
            </a:r>
            <a:r>
              <a:rPr lang="en-US" sz="1200" b="0" i="0" kern="1200" baseline="0" dirty="0">
                <a:solidFill>
                  <a:schemeClr val="tx1"/>
                </a:solidFill>
                <a:effectLst/>
                <a:latin typeface="+mn-lt"/>
                <a:ea typeface="+mn-ea"/>
                <a:cs typeface="+mn-cs"/>
              </a:rPr>
              <a:t> Plan </a:t>
            </a:r>
            <a:r>
              <a:rPr lang="en-US" sz="1200" b="0" i="0" kern="1200" dirty="0">
                <a:solidFill>
                  <a:schemeClr val="tx1"/>
                </a:solidFill>
                <a:effectLst/>
                <a:latin typeface="+mn-lt"/>
                <a:ea typeface="+mn-ea"/>
                <a:cs typeface="+mn-cs"/>
              </a:rPr>
              <a:t>guides decisions on where to build new jobs and houses, how to improve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transportation system, and where to make capital investments such as utilities, sidewalks, and community facilities. The Comprehensive Plan provides a future vision for a community and the</a:t>
            </a:r>
            <a:r>
              <a:rPr lang="en-US" sz="1200" b="0" i="0" kern="1200" baseline="0" dirty="0">
                <a:solidFill>
                  <a:schemeClr val="tx1"/>
                </a:solidFill>
                <a:effectLst/>
                <a:latin typeface="+mn-lt"/>
                <a:ea typeface="+mn-ea"/>
                <a:cs typeface="+mn-cs"/>
              </a:rPr>
              <a:t> tools needed to guide </a:t>
            </a:r>
            <a:r>
              <a:rPr lang="en-US" sz="1200" b="0" i="0" kern="1200" dirty="0">
                <a:solidFill>
                  <a:schemeClr val="tx1"/>
                </a:solidFill>
                <a:effectLst/>
                <a:latin typeface="+mn-lt"/>
                <a:ea typeface="+mn-ea"/>
                <a:cs typeface="+mn-cs"/>
              </a:rPr>
              <a:t>a community’s big-picture decisions on how to grow while</a:t>
            </a:r>
            <a:r>
              <a:rPr lang="en-US" sz="1200" b="0" i="0" kern="1200" baseline="0" dirty="0">
                <a:solidFill>
                  <a:schemeClr val="tx1"/>
                </a:solidFill>
                <a:effectLst/>
                <a:latin typeface="+mn-lt"/>
                <a:ea typeface="+mn-ea"/>
                <a:cs typeface="+mn-cs"/>
              </a:rPr>
              <a:t> maintaining or improving the quality of life</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baseline="0" dirty="0"/>
              <a:t>Commerce has a number of resources available to you to learn more about the Growth Management Act and comprehensive plans developed under this Act. We have provided links to resources available on the Commerce website that provides information on the GMA.</a:t>
            </a:r>
          </a:p>
          <a:p>
            <a:endParaRPr lang="en-US" baseline="0" dirty="0"/>
          </a:p>
        </p:txBody>
      </p:sp>
      <p:sp>
        <p:nvSpPr>
          <p:cNvPr id="4" name="Slide Number Placeholder 3"/>
          <p:cNvSpPr>
            <a:spLocks noGrp="1"/>
          </p:cNvSpPr>
          <p:nvPr>
            <p:ph type="sldNum" sz="quarter" idx="10"/>
          </p:nvPr>
        </p:nvSpPr>
        <p:spPr/>
        <p:txBody>
          <a:bodyPr/>
          <a:lstStyle/>
          <a:p>
            <a:fld id="{E3767B8B-305E-45E8-A0EA-41869F4C8F19}" type="slidenum">
              <a:rPr lang="en-US" smtClean="0"/>
              <a:t>2</a:t>
            </a:fld>
            <a:endParaRPr lang="en-US"/>
          </a:p>
        </p:txBody>
      </p:sp>
    </p:spTree>
    <p:extLst>
      <p:ext uri="{BB962C8B-B14F-4D97-AF65-F5344CB8AC3E}">
        <p14:creationId xmlns:p14="http://schemas.microsoft.com/office/powerpoint/2010/main" val="59660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171450" indent="-171450">
              <a:buFont typeface="Arial" panose="020B0604020202020204" pitchFamily="34" charset="0"/>
              <a:buChar char="•"/>
            </a:pPr>
            <a:endParaRPr lang="en-US" sz="1200"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Land 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Do we have the right amount and type of land to support the homes, jobs, and services our community needs—now and in the future?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Housing –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How can we provide housing options that work for everyone, no matter their income?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Economic Development</a:t>
            </a:r>
          </a:p>
          <a:p>
            <a:pPr marL="285750" indent="-285750">
              <a:buFont typeface="Arial" panose="020B0604020202020204" pitchFamily="34" charset="0"/>
              <a:buChar char="•"/>
            </a:pPr>
            <a:r>
              <a:rPr lang="en-US" sz="1200" b="0" dirty="0"/>
              <a:t>How can we attract and retain businesses?</a:t>
            </a:r>
          </a:p>
          <a:p>
            <a:endParaRPr lang="en-US" b="1" dirty="0"/>
          </a:p>
          <a:p>
            <a:r>
              <a:rPr lang="en-US" b="1" dirty="0"/>
              <a:t>Transportation – </a:t>
            </a:r>
          </a:p>
          <a:p>
            <a:pPr marL="171450" indent="-171450">
              <a:buFont typeface="Arial" panose="020B0604020202020204" pitchFamily="34" charset="0"/>
              <a:buChar char="•"/>
            </a:pPr>
            <a:r>
              <a:rPr lang="en-US" sz="1200" b="0" dirty="0"/>
              <a:t>Will our roads support this many new vehicles?</a:t>
            </a:r>
          </a:p>
          <a:p>
            <a:pPr marL="171450" indent="-171450">
              <a:buFont typeface="Arial" panose="020B0604020202020204" pitchFamily="34" charset="0"/>
              <a:buChar char="•"/>
            </a:pPr>
            <a:r>
              <a:rPr lang="en-US" sz="1200" b="0" dirty="0"/>
              <a:t>Are our walking and biking routes safe, comfortable, and usable for everyone?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Utilities and Services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Do we have capacity in our utilities?  Can we provide police and fire services?</a:t>
            </a:r>
          </a:p>
          <a:p>
            <a:endParaRPr lang="en-US" sz="1400" b="1" dirty="0"/>
          </a:p>
          <a:p>
            <a:r>
              <a:rPr lang="en-US" sz="1400" b="1" dirty="0"/>
              <a:t>Parks</a:t>
            </a:r>
          </a:p>
          <a:p>
            <a:pPr marL="285750" indent="-285750">
              <a:buFont typeface="Arial" panose="020B0604020202020204" pitchFamily="34" charset="0"/>
              <a:buChar char="•"/>
            </a:pPr>
            <a:r>
              <a:rPr lang="en-US" sz="1400" b="0" dirty="0"/>
              <a:t>Do we have enough land for parks?</a:t>
            </a:r>
          </a:p>
          <a:p>
            <a:pPr marL="285750" indent="-285750">
              <a:buFont typeface="Arial" panose="020B0604020202020204" pitchFamily="34" charset="0"/>
              <a:buChar char="•"/>
            </a:pPr>
            <a:endParaRPr lang="en-US" sz="1400" b="1" dirty="0"/>
          </a:p>
          <a:p>
            <a:pPr marL="0" indent="0">
              <a:buFont typeface="Arial" panose="020B0604020202020204" pitchFamily="34" charset="0"/>
              <a:buNone/>
            </a:pPr>
            <a:r>
              <a:rPr lang="en-US" sz="1400" b="1" dirty="0"/>
              <a:t>Climate and Environment</a:t>
            </a:r>
          </a:p>
          <a:p>
            <a:pPr marL="285750" indent="-285750">
              <a:buFont typeface="Arial" panose="020B0604020202020204" pitchFamily="34" charset="0"/>
              <a:buChar char="•"/>
            </a:pPr>
            <a:r>
              <a:rPr lang="en-US" sz="1400" dirty="0"/>
              <a:t>How can we protect our natural environment and prepare for climate change in ways that support a healthy, resilient, and thriving community?</a:t>
            </a:r>
          </a:p>
          <a:p>
            <a:pPr marL="285750" indent="-285750">
              <a:buFont typeface="Arial" panose="020B0604020202020204" pitchFamily="34" charset="0"/>
              <a:buChar char="•"/>
            </a:pPr>
            <a:endParaRPr lang="en-US" sz="1400" b="0" dirty="0"/>
          </a:p>
          <a:p>
            <a:pPr marL="0" indent="0">
              <a:buFont typeface="Arial" panose="020B0604020202020204" pitchFamily="34" charset="0"/>
              <a:buNone/>
            </a:pPr>
            <a:r>
              <a:rPr lang="en-US" sz="1400" b="1" dirty="0"/>
              <a:t>Health and Wellness</a:t>
            </a:r>
          </a:p>
          <a:p>
            <a:pPr marL="285750" indent="-285750">
              <a:buFont typeface="Arial" panose="020B0604020202020204" pitchFamily="34" charset="0"/>
              <a:buChar char="•"/>
            </a:pPr>
            <a:r>
              <a:rPr lang="en-US" sz="1400" dirty="0"/>
              <a:t>How can we design our community to support the health, well-being, and quality of life for all </a:t>
            </a:r>
            <a:r>
              <a:rPr lang="en-US" sz="1400"/>
              <a:t>residents?</a:t>
            </a:r>
            <a:endParaRPr lang="en-US" sz="1400"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50" dirty="0"/>
          </a:p>
          <a:p>
            <a:pPr marL="171450" indent="-171450">
              <a:buFont typeface="Arial" panose="020B0604020202020204" pitchFamily="34" charset="0"/>
              <a:buChar char="•"/>
            </a:pPr>
            <a:endParaRPr lang="en-US" sz="1200" b="1" dirty="0"/>
          </a:p>
          <a:p>
            <a:endParaRPr lang="en-US" dirty="0"/>
          </a:p>
        </p:txBody>
      </p:sp>
      <p:sp>
        <p:nvSpPr>
          <p:cNvPr id="4" name="Slide Number Placeholder 3"/>
          <p:cNvSpPr>
            <a:spLocks noGrp="1"/>
          </p:cNvSpPr>
          <p:nvPr>
            <p:ph type="sldNum" sz="quarter" idx="5"/>
          </p:nvPr>
        </p:nvSpPr>
        <p:spPr/>
        <p:txBody>
          <a:bodyPr/>
          <a:lstStyle/>
          <a:p>
            <a:fld id="{72552505-AEFD-1F48-B6AD-7D2EBDFF5C3F}" type="slidenum">
              <a:rPr lang="en-US" smtClean="0"/>
              <a:t>3</a:t>
            </a:fld>
            <a:endParaRPr lang="en-US" dirty="0"/>
          </a:p>
        </p:txBody>
      </p:sp>
    </p:spTree>
    <p:extLst>
      <p:ext uri="{BB962C8B-B14F-4D97-AF65-F5344CB8AC3E}">
        <p14:creationId xmlns:p14="http://schemas.microsoft.com/office/powerpoint/2010/main" val="408930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52505-AEFD-1F48-B6AD-7D2EBDFF5C3F}" type="slidenum">
              <a:rPr lang="en-US" smtClean="0"/>
              <a:t>4</a:t>
            </a:fld>
            <a:endParaRPr lang="en-US" dirty="0"/>
          </a:p>
        </p:txBody>
      </p:sp>
    </p:spTree>
    <p:extLst>
      <p:ext uri="{BB962C8B-B14F-4D97-AF65-F5344CB8AC3E}">
        <p14:creationId xmlns:p14="http://schemas.microsoft.com/office/powerpoint/2010/main" val="103892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Think about the future growth of Mount Vernon by the year 2045. </a:t>
            </a:r>
          </a:p>
          <a:p>
            <a:pPr defTabSz="685800">
              <a:defRPr/>
            </a:pPr>
            <a:endPar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defTabSz="685800">
              <a:defRPr/>
            </a:pPr>
            <a:r>
              <a:rPr lang="en-US" sz="1200" i="1" dirty="0">
                <a:solidFill>
                  <a:schemeClr val="tx2"/>
                </a:solidFill>
                <a:latin typeface="Calibri" panose="020F0502020204030204" pitchFamily="34" charset="0"/>
                <a:ea typeface="Calibri" panose="020F0502020204030204" pitchFamily="34" charset="0"/>
                <a:cs typeface="Calibri" panose="020F0502020204030204" pitchFamily="34" charset="0"/>
              </a:rPr>
              <a:t>What are your aspirations for what the City looks like in 30 years? What are your concerns about how the City grows over this time? </a:t>
            </a:r>
          </a:p>
          <a:p>
            <a:pPr defTabSz="685800">
              <a:defRPr/>
            </a:pPr>
            <a:endParaRPr lang="en-US" sz="1200" i="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defTabSz="685800">
              <a:defRPr/>
            </a:pP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In this exercise, you will be asked to brainstorm what you want to see happen in the future growth of the City -- we will call these “Gains”. You will then be asked to brainstorm things that concern you about this growth and that need to be addressed -- we will call these “Pains”.</a:t>
            </a:r>
            <a:endParaRPr lang="en-I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5AA36-D851-47B3-BF8D-559B18A64C5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96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52505-AEFD-1F48-B6AD-7D2EBDFF5C3F}" type="slidenum">
              <a:rPr lang="en-US" smtClean="0"/>
              <a:t>7</a:t>
            </a:fld>
            <a:endParaRPr lang="en-US" dirty="0"/>
          </a:p>
        </p:txBody>
      </p:sp>
    </p:spTree>
    <p:extLst>
      <p:ext uri="{BB962C8B-B14F-4D97-AF65-F5344CB8AC3E}">
        <p14:creationId xmlns:p14="http://schemas.microsoft.com/office/powerpoint/2010/main" val="419168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BC84D-74D2-476A-8E27-DA47C3194310}"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744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A7033-682E-4D64-83CD-F3342C7C73C8}"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73674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0C69B-92B9-47A9-9464-2240A7618FA9}"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39167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628650" y="281940"/>
            <a:ext cx="7886700" cy="1218948"/>
          </a:xfrm>
        </p:spPr>
        <p:txBody>
          <a:bodyPr/>
          <a:lstStyle/>
          <a:p>
            <a:r>
              <a:rPr lang="en-US" dirty="0"/>
              <a:t>Click to edit Master title style</a:t>
            </a:r>
          </a:p>
        </p:txBody>
      </p:sp>
      <p:sp>
        <p:nvSpPr>
          <p:cNvPr id="11"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29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43A2-3042-4EFE-BC73-55F208542206}"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0FF9-AAE7-48B7-B395-ABEF63CE0FF2}"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461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3B4B17-0F41-4E92-9940-4B5F9C557A59}" type="datetime1">
              <a:rPr lang="en-US" smtClean="0"/>
              <a:t>10/20/2025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2306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68DA3-C849-4069-A930-C1A5E73523BA}" type="datetime1">
              <a:rPr lang="en-US" smtClean="0"/>
              <a:t>10/20/2025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2496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1C208-55D5-4125-952E-C2D58B78C98A}" type="datetime1">
              <a:rPr lang="en-US" smtClean="0"/>
              <a:t>10/20/2025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3602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AA6A-9EBA-4903-8FC3-BFE0ACE7B2CE}" type="datetime1">
              <a:rPr lang="en-US" smtClean="0"/>
              <a:t>10/20/2025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68356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BBB09-5F23-4596-9E8C-3FEB77A01773}" type="datetime1">
              <a:rPr lang="en-US" smtClean="0"/>
              <a:t>10/20/2025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408610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6EA91-2085-4720-AFA3-666E6DED65C9}" type="datetime1">
              <a:rPr lang="en-US" smtClean="0"/>
              <a:t>10/20/2025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1913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AC1-9D7A-4E2A-A3DE-B57666525055}" type="datetime1">
              <a:rPr lang="en-US" smtClean="0"/>
              <a:t>10/20/2025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5F2D-791E-4540-9CAC-93D25907CCBF}" type="slidenum">
              <a:rPr lang="en-US" smtClean="0"/>
              <a:t>‹#›</a:t>
            </a:fld>
            <a:endParaRPr lang="en-US" dirty="0"/>
          </a:p>
        </p:txBody>
      </p:sp>
      <p:grpSp>
        <p:nvGrpSpPr>
          <p:cNvPr id="7" name="Group 6"/>
          <p:cNvGrpSpPr/>
          <p:nvPr userDrawn="1"/>
        </p:nvGrpSpPr>
        <p:grpSpPr>
          <a:xfrm>
            <a:off x="60582" y="1417638"/>
            <a:ext cx="9022836" cy="228600"/>
            <a:chOff x="65849" y="1525834"/>
            <a:chExt cx="9022836" cy="228600"/>
          </a:xfrm>
        </p:grpSpPr>
        <p:sp>
          <p:nvSpPr>
            <p:cNvPr id="8" name="Rectangle 7"/>
            <p:cNvSpPr/>
            <p:nvPr userDrawn="1"/>
          </p:nvSpPr>
          <p:spPr>
            <a:xfrm>
              <a:off x="3254819" y="1525834"/>
              <a:ext cx="5833866" cy="228600"/>
            </a:xfrm>
            <a:prstGeom prst="rect">
              <a:avLst/>
            </a:prstGeom>
            <a:solidFill>
              <a:srgbClr val="355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9" name="Rectangle 8"/>
            <p:cNvSpPr/>
            <p:nvPr userDrawn="1"/>
          </p:nvSpPr>
          <p:spPr>
            <a:xfrm>
              <a:off x="65849" y="1525834"/>
              <a:ext cx="1533407" cy="228600"/>
            </a:xfrm>
            <a:prstGeom prst="rect">
              <a:avLst/>
            </a:prstGeom>
            <a:solidFill>
              <a:srgbClr val="54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10" name="Rectangle 9"/>
            <p:cNvSpPr/>
            <p:nvPr userDrawn="1"/>
          </p:nvSpPr>
          <p:spPr>
            <a:xfrm>
              <a:off x="1665107" y="1525834"/>
              <a:ext cx="1533407" cy="228600"/>
            </a:xfrm>
            <a:prstGeom prst="rect">
              <a:avLst/>
            </a:prstGeom>
            <a:solidFill>
              <a:srgbClr val="C5C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grpSp>
    </p:spTree>
    <p:extLst>
      <p:ext uri="{BB962C8B-B14F-4D97-AF65-F5344CB8AC3E}">
        <p14:creationId xmlns:p14="http://schemas.microsoft.com/office/powerpoint/2010/main" val="347143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stock.adobe.com/contributor/206203859/inspiring-team?load_type=author&amp;prev_url=detail" TargetMode="External"/><Relationship Id="rId4" Type="http://schemas.openxmlformats.org/officeDocument/2006/relationships/hyperlink" Target="https://www.commerce.wa.gov/growth-management/education-outreach/advancing-meaningful-engagement-gra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EA6B29-9499-E64A-63C4-F0474BACA90F}"/>
              </a:ext>
            </a:extLst>
          </p:cNvPr>
          <p:cNvSpPr/>
          <p:nvPr/>
        </p:nvSpPr>
        <p:spPr>
          <a:xfrm rot="5400000" flipV="1">
            <a:off x="1065356" y="3406140"/>
            <a:ext cx="4475745" cy="45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E95FD2-B5DB-629A-D400-1353A99D3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28" y="1877340"/>
            <a:ext cx="2743116" cy="1049822"/>
          </a:xfrm>
          <a:prstGeom prst="rect">
            <a:avLst/>
          </a:prstGeom>
        </p:spPr>
      </p:pic>
      <p:sp>
        <p:nvSpPr>
          <p:cNvPr id="4" name="TextBox 3">
            <a:extLst>
              <a:ext uri="{FF2B5EF4-FFF2-40B4-BE49-F238E27FC236}">
                <a16:creationId xmlns:a16="http://schemas.microsoft.com/office/drawing/2014/main" id="{95FA08E5-D320-E65C-9C37-5E6E7288429D}"/>
              </a:ext>
            </a:extLst>
          </p:cNvPr>
          <p:cNvSpPr txBox="1"/>
          <p:nvPr/>
        </p:nvSpPr>
        <p:spPr>
          <a:xfrm>
            <a:off x="274372" y="3429001"/>
            <a:ext cx="2676073" cy="1169551"/>
          </a:xfrm>
          <a:prstGeom prst="rect">
            <a:avLst/>
          </a:prstGeom>
          <a:noFill/>
        </p:spPr>
        <p:txBody>
          <a:bodyPr wrap="square" rtlCol="0">
            <a:spAutoFit/>
          </a:bodyPr>
          <a:lstStyle/>
          <a:p>
            <a:r>
              <a:rPr lang="en-US" sz="1400" dirty="0"/>
              <a:t>910 Cleveland Avenue</a:t>
            </a:r>
          </a:p>
          <a:p>
            <a:r>
              <a:rPr lang="en-US" sz="1400" dirty="0"/>
              <a:t>Mount Vernon, WA 98273</a:t>
            </a:r>
          </a:p>
          <a:p>
            <a:r>
              <a:rPr lang="en-US" sz="1400" dirty="0"/>
              <a:t>(360)-336-6214</a:t>
            </a:r>
          </a:p>
          <a:p>
            <a:endParaRPr lang="en-US" sz="1400" dirty="0"/>
          </a:p>
          <a:p>
            <a:r>
              <a:rPr lang="en-US" sz="1400" dirty="0"/>
              <a:t>www.mountvernonwa.gov</a:t>
            </a:r>
          </a:p>
        </p:txBody>
      </p:sp>
      <p:sp>
        <p:nvSpPr>
          <p:cNvPr id="22" name="Title 6">
            <a:extLst>
              <a:ext uri="{FF2B5EF4-FFF2-40B4-BE49-F238E27FC236}">
                <a16:creationId xmlns:a16="http://schemas.microsoft.com/office/drawing/2014/main" id="{925FB463-9ED1-09D8-327B-76DCBA67101A}"/>
              </a:ext>
            </a:extLst>
          </p:cNvPr>
          <p:cNvSpPr txBox="1">
            <a:spLocks/>
          </p:cNvSpPr>
          <p:nvPr/>
        </p:nvSpPr>
        <p:spPr>
          <a:xfrm>
            <a:off x="3817437" y="2383513"/>
            <a:ext cx="4402672" cy="7721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0" i="0" kern="1200">
                <a:solidFill>
                  <a:srgbClr val="6C6C6D"/>
                </a:solidFill>
                <a:latin typeface="Gill Sans SemiBold"/>
                <a:ea typeface="+mj-ea"/>
                <a:cs typeface="Gill Sans SemiBold"/>
              </a:defRPr>
            </a:lvl1pPr>
          </a:lstStyle>
          <a:p>
            <a:endParaRPr lang="en-US" b="1" dirty="0"/>
          </a:p>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sz="2000" b="0" i="0" u="none" strike="noStrike" kern="1200" cap="none" spc="0" normalizeH="0" baseline="0" noProof="0" dirty="0">
                <a:ln>
                  <a:noFill/>
                </a:ln>
                <a:solidFill>
                  <a:sysClr val="windowText" lastClr="000000"/>
                </a:solidFill>
                <a:effectLst/>
                <a:uLnTx/>
                <a:uFillTx/>
                <a:latin typeface="Gill Sans SemiBold"/>
                <a:ea typeface="+mj-ea"/>
              </a:rPr>
            </a:br>
            <a:endParaRPr kumimoji="0" lang="en-US" sz="2000" b="0" i="0" u="none" strike="noStrike" kern="1200" cap="none" spc="0" normalizeH="0" baseline="0" noProof="0" dirty="0">
              <a:ln>
                <a:noFill/>
              </a:ln>
              <a:solidFill>
                <a:sysClr val="windowText" lastClr="000000"/>
              </a:solidFill>
              <a:effectLst/>
              <a:uLnTx/>
              <a:uFillTx/>
              <a:latin typeface="Gill Sans SemiBold"/>
              <a:ea typeface="+mj-ea"/>
            </a:endParaRPr>
          </a:p>
        </p:txBody>
      </p:sp>
      <p:sp>
        <p:nvSpPr>
          <p:cNvPr id="23" name="TextBox 22">
            <a:extLst>
              <a:ext uri="{FF2B5EF4-FFF2-40B4-BE49-F238E27FC236}">
                <a16:creationId xmlns:a16="http://schemas.microsoft.com/office/drawing/2014/main" id="{3D08F5E0-68BB-A896-7DAD-EABA685BF697}"/>
              </a:ext>
            </a:extLst>
          </p:cNvPr>
          <p:cNvSpPr txBox="1"/>
          <p:nvPr/>
        </p:nvSpPr>
        <p:spPr>
          <a:xfrm>
            <a:off x="5030057" y="3794169"/>
            <a:ext cx="33508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prstClr val="black"/>
                </a:solidFill>
              </a:rPr>
              <a:t>October 20, 2025</a:t>
            </a:r>
            <a:endParaRPr kumimoji="0" lang="en-US" sz="1800" b="0" i="0" u="none" strike="noStrike" kern="0" cap="none" spc="0" normalizeH="0" baseline="0" noProof="0" dirty="0">
              <a:ln>
                <a:noFill/>
              </a:ln>
              <a:solidFill>
                <a:prstClr val="black"/>
              </a:solidFill>
              <a:effectLst/>
              <a:uLnTx/>
              <a:uFillTx/>
            </a:endParaRPr>
          </a:p>
        </p:txBody>
      </p:sp>
      <p:sp>
        <p:nvSpPr>
          <p:cNvPr id="24" name="TextBox 23">
            <a:extLst>
              <a:ext uri="{FF2B5EF4-FFF2-40B4-BE49-F238E27FC236}">
                <a16:creationId xmlns:a16="http://schemas.microsoft.com/office/drawing/2014/main" id="{A65043F3-157A-F9A6-7088-2243B6E43818}"/>
              </a:ext>
            </a:extLst>
          </p:cNvPr>
          <p:cNvSpPr txBox="1"/>
          <p:nvPr/>
        </p:nvSpPr>
        <p:spPr>
          <a:xfrm>
            <a:off x="3798179" y="3117804"/>
            <a:ext cx="4039469"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Ligh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Light"/>
            </a:endParaRPr>
          </a:p>
        </p:txBody>
      </p:sp>
      <p:sp>
        <p:nvSpPr>
          <p:cNvPr id="25" name="TextBox 24">
            <a:extLst>
              <a:ext uri="{FF2B5EF4-FFF2-40B4-BE49-F238E27FC236}">
                <a16:creationId xmlns:a16="http://schemas.microsoft.com/office/drawing/2014/main" id="{0C17857D-6866-AB90-8AD4-793D23FD5C16}"/>
              </a:ext>
            </a:extLst>
          </p:cNvPr>
          <p:cNvSpPr txBox="1"/>
          <p:nvPr/>
        </p:nvSpPr>
        <p:spPr>
          <a:xfrm>
            <a:off x="3950579" y="3270204"/>
            <a:ext cx="4039469" cy="646331"/>
          </a:xfrm>
          <a:prstGeom prst="rect">
            <a:avLst/>
          </a:prstGeom>
          <a:noFill/>
        </p:spPr>
        <p:txBody>
          <a:bodyPr wrap="square" rtlCol="0">
            <a:spAutoFit/>
          </a:bodyPr>
          <a:lstStyle/>
          <a:p>
            <a:endParaRPr lang="en-US" dirty="0">
              <a:latin typeface="+mj-lt"/>
            </a:endParaRPr>
          </a:p>
          <a:p>
            <a:endParaRPr lang="en-US" dirty="0">
              <a:latin typeface="Gill Sans Light"/>
            </a:endParaRPr>
          </a:p>
        </p:txBody>
      </p:sp>
      <p:sp>
        <p:nvSpPr>
          <p:cNvPr id="26" name="Subtitle 8">
            <a:extLst>
              <a:ext uri="{FF2B5EF4-FFF2-40B4-BE49-F238E27FC236}">
                <a16:creationId xmlns:a16="http://schemas.microsoft.com/office/drawing/2014/main" id="{145AF896-6525-CD49-7F97-2742F9ECBDBA}"/>
              </a:ext>
            </a:extLst>
          </p:cNvPr>
          <p:cNvSpPr>
            <a:spLocks noGrp="1"/>
          </p:cNvSpPr>
          <p:nvPr>
            <p:ph type="subTitle" idx="1"/>
          </p:nvPr>
        </p:nvSpPr>
        <p:spPr>
          <a:xfrm>
            <a:off x="3656012" y="2889786"/>
            <a:ext cx="4543787" cy="1026749"/>
          </a:xfrm>
        </p:spPr>
        <p:txBody>
          <a:bodyPr>
            <a:noAutofit/>
          </a:bodyPr>
          <a:lstStyle/>
          <a:p>
            <a:r>
              <a:rPr lang="en-US" sz="24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Periodic Update of the Comprehensive Plan (2025-2045)</a:t>
            </a:r>
            <a:endParaRPr lang="en-US" sz="2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Logo, company name&#10;&#10;AI-generated content may be incorrect.">
            <a:extLst>
              <a:ext uri="{FF2B5EF4-FFF2-40B4-BE49-F238E27FC236}">
                <a16:creationId xmlns:a16="http://schemas.microsoft.com/office/drawing/2014/main" id="{3AE5FAD7-F375-ED98-A1FE-B537B4D30F90}"/>
              </a:ext>
            </a:extLst>
          </p:cNvPr>
          <p:cNvPicPr>
            <a:picLocks noChangeAspect="1"/>
          </p:cNvPicPr>
          <p:nvPr/>
        </p:nvPicPr>
        <p:blipFill>
          <a:blip r:embed="rId4"/>
          <a:stretch>
            <a:fillRect/>
          </a:stretch>
        </p:blipFill>
        <p:spPr>
          <a:xfrm>
            <a:off x="6131342" y="941302"/>
            <a:ext cx="2895749" cy="850944"/>
          </a:xfrm>
          <a:prstGeom prst="rect">
            <a:avLst/>
          </a:prstGeom>
        </p:spPr>
      </p:pic>
    </p:spTree>
    <p:extLst>
      <p:ext uri="{BB962C8B-B14F-4D97-AF65-F5344CB8AC3E}">
        <p14:creationId xmlns:p14="http://schemas.microsoft.com/office/powerpoint/2010/main" val="178363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Comprehensive Plans</a:t>
            </a:r>
          </a:p>
        </p:txBody>
      </p:sp>
      <p:pic>
        <p:nvPicPr>
          <p:cNvPr id="9" name="Content Placeholder 8"/>
          <p:cNvPicPr>
            <a:picLocks noGrp="1" noChangeAspect="1"/>
          </p:cNvPicPr>
          <p:nvPr>
            <p:ph sz="half" idx="1"/>
          </p:nvPr>
        </p:nvPicPr>
        <p:blipFill rotWithShape="1">
          <a:blip r:embed="rId3"/>
          <a:srcRect l="13467" t="21087" r="12106" b="11522"/>
          <a:stretch/>
        </p:blipFill>
        <p:spPr>
          <a:xfrm>
            <a:off x="312406" y="2226468"/>
            <a:ext cx="4202445" cy="3569201"/>
          </a:xfrm>
          <a:prstGeom prst="rect">
            <a:avLst/>
          </a:prstGeom>
        </p:spPr>
      </p:pic>
      <p:sp>
        <p:nvSpPr>
          <p:cNvPr id="8" name="Content Placeholder 7"/>
          <p:cNvSpPr>
            <a:spLocks noGrp="1"/>
          </p:cNvSpPr>
          <p:nvPr>
            <p:ph sz="half" idx="2"/>
          </p:nvPr>
        </p:nvSpPr>
        <p:spPr>
          <a:xfrm>
            <a:off x="4629150" y="2226468"/>
            <a:ext cx="3964132" cy="4453537"/>
          </a:xfrm>
        </p:spPr>
        <p:txBody>
          <a:bodyPr>
            <a:normAutofit fontScale="55000" lnSpcReduction="20000"/>
          </a:bodyPr>
          <a:lstStyle/>
          <a:p>
            <a:pPr marL="0" indent="0">
              <a:spcBef>
                <a:spcPts val="1350"/>
              </a:spcBef>
              <a:buNone/>
              <a:defRPr/>
            </a:pPr>
            <a:r>
              <a:rPr lang="en-US" dirty="0">
                <a:solidFill>
                  <a:srgbClr val="EA5F14"/>
                </a:solidFill>
              </a:rPr>
              <a:t>Growth Management Act (GMA) is a statewide planning framework</a:t>
            </a:r>
          </a:p>
          <a:p>
            <a:pPr>
              <a:spcBef>
                <a:spcPts val="1350"/>
              </a:spcBef>
              <a:defRPr/>
            </a:pPr>
            <a:r>
              <a:rPr lang="en-US" dirty="0">
                <a:solidFill>
                  <a:srgbClr val="EA5F14"/>
                </a:solidFill>
              </a:rPr>
              <a:t>Establishes vision</a:t>
            </a:r>
          </a:p>
          <a:p>
            <a:pPr>
              <a:spcBef>
                <a:spcPts val="1350"/>
              </a:spcBef>
              <a:defRPr/>
            </a:pPr>
            <a:r>
              <a:rPr lang="en-US" dirty="0">
                <a:solidFill>
                  <a:srgbClr val="EA5F14"/>
                </a:solidFill>
              </a:rPr>
              <a:t>Guides growth and development</a:t>
            </a:r>
          </a:p>
          <a:p>
            <a:pPr>
              <a:spcBef>
                <a:spcPts val="1350"/>
              </a:spcBef>
              <a:defRPr/>
            </a:pPr>
            <a:r>
              <a:rPr lang="en-US" dirty="0">
                <a:solidFill>
                  <a:srgbClr val="EA5F14"/>
                </a:solidFill>
              </a:rPr>
              <a:t>Manage threats to quality of life</a:t>
            </a:r>
          </a:p>
          <a:p>
            <a:pPr>
              <a:spcBef>
                <a:spcPts val="1350"/>
              </a:spcBef>
              <a:defRPr/>
            </a:pPr>
            <a:r>
              <a:rPr lang="en-US" dirty="0">
                <a:solidFill>
                  <a:srgbClr val="EA5F14"/>
                </a:solidFill>
              </a:rPr>
              <a:t>Provides direction for rules and regulations </a:t>
            </a:r>
          </a:p>
          <a:p>
            <a:pPr marL="0" indent="0">
              <a:spcBef>
                <a:spcPts val="1350"/>
              </a:spcBef>
              <a:buNone/>
              <a:defRPr/>
            </a:pPr>
            <a:r>
              <a:rPr lang="en-US" dirty="0">
                <a:solidFill>
                  <a:srgbClr val="EA5F14"/>
                </a:solidFill>
              </a:rPr>
              <a:t>Learn More:</a:t>
            </a:r>
          </a:p>
          <a:p>
            <a:pPr>
              <a:spcBef>
                <a:spcPts val="1350"/>
              </a:spcBef>
              <a:defRPr/>
            </a:pPr>
            <a:r>
              <a:rPr lang="en-US" dirty="0">
                <a:solidFill>
                  <a:srgbClr val="EA5F14"/>
                </a:solidFill>
              </a:rPr>
              <a:t>Dept. of Commerce Background Materials: </a:t>
            </a:r>
            <a:r>
              <a:rPr lang="en-US" b="1" dirty="0">
                <a:hlinkClick r:id="rId4"/>
              </a:rPr>
              <a:t>https://www.commerce.wa.gov/growth-management/education-outreach/advancing-meaningful-engagement-grants/</a:t>
            </a:r>
            <a:r>
              <a:rPr lang="en-US" b="1" dirty="0"/>
              <a:t> </a:t>
            </a:r>
            <a:endParaRPr lang="en-US" dirty="0">
              <a:solidFill>
                <a:srgbClr val="EA5F14"/>
              </a:solidFill>
            </a:endParaRPr>
          </a:p>
          <a:p>
            <a:pPr>
              <a:spcBef>
                <a:spcPts val="1350"/>
              </a:spcBef>
              <a:defRPr/>
            </a:pPr>
            <a:endParaRPr lang="en-US" dirty="0">
              <a:solidFill>
                <a:srgbClr val="EA5F14"/>
              </a:solidFill>
            </a:endParaRPr>
          </a:p>
          <a:p>
            <a:pPr marL="0" indent="0">
              <a:spcBef>
                <a:spcPts val="1350"/>
              </a:spcBef>
              <a:buNone/>
              <a:defRPr/>
            </a:pPr>
            <a:endParaRPr lang="en-US" dirty="0">
              <a:solidFill>
                <a:srgbClr val="EA5F14"/>
              </a:solidFill>
            </a:endParaRPr>
          </a:p>
          <a:p>
            <a:endParaRPr lang="en-US" dirty="0"/>
          </a:p>
        </p:txBody>
      </p:sp>
      <p:sp>
        <p:nvSpPr>
          <p:cNvPr id="10" name="TextBox 9"/>
          <p:cNvSpPr txBox="1"/>
          <p:nvPr/>
        </p:nvSpPr>
        <p:spPr>
          <a:xfrm>
            <a:off x="445770" y="6435657"/>
            <a:ext cx="4537710" cy="276999"/>
          </a:xfrm>
          <a:prstGeom prst="rect">
            <a:avLst/>
          </a:prstGeom>
          <a:noFill/>
        </p:spPr>
        <p:txBody>
          <a:bodyPr wrap="square" rtlCol="0">
            <a:spAutoFit/>
          </a:bodyPr>
          <a:lstStyle/>
          <a:p>
            <a:r>
              <a:rPr lang="en-US" sz="1200" i="1" dirty="0">
                <a:hlinkClick r:id="rId5"/>
              </a:rPr>
              <a:t>Graphic: </a:t>
            </a:r>
            <a:r>
              <a:rPr lang="en-US" sz="1200" i="1" dirty="0" err="1">
                <a:hlinkClick r:id="rId5"/>
              </a:rPr>
              <a:t>inspiring.team</a:t>
            </a:r>
            <a:r>
              <a:rPr lang="en-US" sz="1200" i="1" dirty="0"/>
              <a:t>, Adobe Stock</a:t>
            </a:r>
          </a:p>
        </p:txBody>
      </p:sp>
    </p:spTree>
    <p:extLst>
      <p:ext uri="{BB962C8B-B14F-4D97-AF65-F5344CB8AC3E}">
        <p14:creationId xmlns:p14="http://schemas.microsoft.com/office/powerpoint/2010/main" val="425680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662"/>
            <a:ext cx="8229600" cy="1143000"/>
          </a:xfrm>
        </p:spPr>
        <p:txBody>
          <a:bodyPr/>
          <a:lstStyle/>
          <a:p>
            <a:pPr algn="l"/>
            <a:r>
              <a:rPr lang="en-US" b="1" dirty="0"/>
              <a:t>What is Included?</a:t>
            </a:r>
          </a:p>
        </p:txBody>
      </p:sp>
      <p:sp>
        <p:nvSpPr>
          <p:cNvPr id="3" name="Content Placeholder 2">
            <a:extLst>
              <a:ext uri="{FF2B5EF4-FFF2-40B4-BE49-F238E27FC236}">
                <a16:creationId xmlns:a16="http://schemas.microsoft.com/office/drawing/2014/main" id="{F4B355B5-4223-0863-2CD0-EF9444D4B567}"/>
              </a:ext>
            </a:extLst>
          </p:cNvPr>
          <p:cNvSpPr txBox="1">
            <a:spLocks/>
          </p:cNvSpPr>
          <p:nvPr/>
        </p:nvSpPr>
        <p:spPr>
          <a:xfrm>
            <a:off x="160544" y="5486400"/>
            <a:ext cx="8801972" cy="817513"/>
          </a:xfrm>
          <a:prstGeom prst="rect">
            <a:avLst/>
          </a:prstGeom>
        </p:spPr>
        <p:txBody>
          <a:bodyPr vert="horz" lIns="41148" tIns="6858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1">
              <a:buClr>
                <a:srgbClr val="F69C15"/>
              </a:buClr>
              <a:buSzPct val="100000"/>
              <a:buFont typeface="Courier New" panose="02070309020205020404" pitchFamily="49" charset="0"/>
              <a:buChar char="o"/>
            </a:pPr>
            <a:r>
              <a:rPr lang="en-US" sz="1800" dirty="0"/>
              <a:t> Updated every 10 years</a:t>
            </a:r>
            <a:endParaRPr lang="en-US" sz="1800" b="1" dirty="0"/>
          </a:p>
          <a:p>
            <a:pPr lvl="1">
              <a:buClr>
                <a:srgbClr val="F69C15"/>
              </a:buClr>
              <a:buSzPct val="100000"/>
              <a:buFont typeface="Courier New" panose="02070309020205020404" pitchFamily="49" charset="0"/>
              <a:buChar char="o"/>
            </a:pPr>
            <a:r>
              <a:rPr lang="en-US" sz="1800" dirty="0"/>
              <a:t> Covers 20-year period - </a:t>
            </a:r>
            <a:r>
              <a:rPr lang="en-US" sz="1800" b="1" dirty="0"/>
              <a:t>2025 to 2045</a:t>
            </a:r>
          </a:p>
          <a:p>
            <a:pPr marL="89154" indent="0">
              <a:buNone/>
            </a:pPr>
            <a:endParaRPr lang="en-US" sz="1800" dirty="0"/>
          </a:p>
          <a:p>
            <a:endParaRPr lang="en-US" sz="1800" dirty="0">
              <a:latin typeface="Calibri" panose="020F0502020204030204" pitchFamily="34" charset="0"/>
            </a:endParaRPr>
          </a:p>
          <a:p>
            <a:pPr marL="576072" lvl="2" indent="0">
              <a:buNone/>
            </a:pPr>
            <a:endParaRPr lang="en-US" sz="1800" dirty="0">
              <a:latin typeface="Calibri" panose="020F0502020204030204" pitchFamily="34" charset="0"/>
            </a:endParaRPr>
          </a:p>
          <a:p>
            <a:endParaRPr lang="en-US" sz="1800" dirty="0"/>
          </a:p>
        </p:txBody>
      </p:sp>
      <p:grpSp>
        <p:nvGrpSpPr>
          <p:cNvPr id="19" name="Group 18">
            <a:extLst>
              <a:ext uri="{FF2B5EF4-FFF2-40B4-BE49-F238E27FC236}">
                <a16:creationId xmlns:a16="http://schemas.microsoft.com/office/drawing/2014/main" id="{5E0FD3A2-9025-50A2-8417-8E870991BC93}"/>
              </a:ext>
            </a:extLst>
          </p:cNvPr>
          <p:cNvGrpSpPr/>
          <p:nvPr/>
        </p:nvGrpSpPr>
        <p:grpSpPr>
          <a:xfrm>
            <a:off x="352498" y="2065237"/>
            <a:ext cx="8610018" cy="3319070"/>
            <a:chOff x="811941" y="2604121"/>
            <a:chExt cx="7640923" cy="2549483"/>
          </a:xfrm>
        </p:grpSpPr>
        <p:pic>
          <p:nvPicPr>
            <p:cNvPr id="20" name="Picture 2" descr="\\mvcf1\ceddata\rebeccab\desktop\Comp Plan Elements graphic.jpg"/>
            <p:cNvPicPr>
              <a:picLocks noChangeAspect="1" noChangeArrowheads="1"/>
            </p:cNvPicPr>
            <p:nvPr/>
          </p:nvPicPr>
          <p:blipFill rotWithShape="1">
            <a:blip r:embed="rId3">
              <a:extLst>
                <a:ext uri="{28A0092B-C50C-407E-A947-70E740481C1C}">
                  <a14:useLocalDpi xmlns:a14="http://schemas.microsoft.com/office/drawing/2010/main" val="0"/>
                </a:ext>
              </a:extLst>
            </a:blip>
            <a:srcRect l="8386" t="24738" r="9409" b="19631"/>
            <a:stretch/>
          </p:blipFill>
          <p:spPr bwMode="auto">
            <a:xfrm>
              <a:off x="1454200" y="2604121"/>
              <a:ext cx="6117800" cy="232886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5A6AA3B-B654-FF8B-B687-1821C5BE495B}"/>
                </a:ext>
              </a:extLst>
            </p:cNvPr>
            <p:cNvGrpSpPr/>
            <p:nvPr/>
          </p:nvGrpSpPr>
          <p:grpSpPr>
            <a:xfrm>
              <a:off x="811941" y="2866847"/>
              <a:ext cx="7640923" cy="2286757"/>
              <a:chOff x="811941" y="2866847"/>
              <a:chExt cx="7640923" cy="2286757"/>
            </a:xfrm>
          </p:grpSpPr>
          <p:sp>
            <p:nvSpPr>
              <p:cNvPr id="7" name="TextBox 6">
                <a:extLst>
                  <a:ext uri="{FF2B5EF4-FFF2-40B4-BE49-F238E27FC236}">
                    <a16:creationId xmlns:a16="http://schemas.microsoft.com/office/drawing/2014/main" id="{BEEBEE8D-8C65-C184-392D-3E47E724652E}"/>
                  </a:ext>
                </a:extLst>
              </p:cNvPr>
              <p:cNvSpPr txBox="1"/>
              <p:nvPr/>
            </p:nvSpPr>
            <p:spPr>
              <a:xfrm>
                <a:off x="1972390" y="4401964"/>
                <a:ext cx="1354149" cy="246221"/>
              </a:xfrm>
              <a:prstGeom prst="rect">
                <a:avLst/>
              </a:prstGeom>
              <a:noFill/>
            </p:spPr>
            <p:txBody>
              <a:bodyPr wrap="square" rtlCol="0">
                <a:spAutoFit/>
              </a:bodyPr>
              <a:lstStyle/>
              <a:p>
                <a:r>
                  <a:rPr lang="en-US" sz="1000" b="1" dirty="0">
                    <a:solidFill>
                      <a:schemeClr val="tx1">
                        <a:lumMod val="50000"/>
                        <a:lumOff val="50000"/>
                      </a:schemeClr>
                    </a:solidFill>
                  </a:rPr>
                  <a:t>&amp; SERVICES</a:t>
                </a:r>
              </a:p>
            </p:txBody>
          </p:sp>
          <p:sp>
            <p:nvSpPr>
              <p:cNvPr id="9" name="Oval 8">
                <a:extLst>
                  <a:ext uri="{FF2B5EF4-FFF2-40B4-BE49-F238E27FC236}">
                    <a16:creationId xmlns:a16="http://schemas.microsoft.com/office/drawing/2014/main" id="{EBB5835F-07A2-E3CA-560D-0087D26E17FF}"/>
                  </a:ext>
                </a:extLst>
              </p:cNvPr>
              <p:cNvSpPr/>
              <p:nvPr/>
            </p:nvSpPr>
            <p:spPr>
              <a:xfrm>
                <a:off x="7158047" y="4084345"/>
                <a:ext cx="1235487" cy="1069259"/>
              </a:xfrm>
              <a:prstGeom prst="ellipse">
                <a:avLst/>
              </a:prstGeom>
              <a:solidFill>
                <a:schemeClr val="bg1"/>
              </a:solidFill>
              <a:ln>
                <a:solidFill>
                  <a:srgbClr val="C5C66C"/>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10" name="TextBox 9">
                <a:extLst>
                  <a:ext uri="{FF2B5EF4-FFF2-40B4-BE49-F238E27FC236}">
                    <a16:creationId xmlns:a16="http://schemas.microsoft.com/office/drawing/2014/main" id="{9A4C8D03-1D10-7348-992D-BA10E9CED73F}"/>
                  </a:ext>
                </a:extLst>
              </p:cNvPr>
              <p:cNvSpPr txBox="1"/>
              <p:nvPr/>
            </p:nvSpPr>
            <p:spPr>
              <a:xfrm>
                <a:off x="7098715" y="4693103"/>
                <a:ext cx="1354149" cy="400110"/>
              </a:xfrm>
              <a:prstGeom prst="rect">
                <a:avLst/>
              </a:prstGeom>
              <a:noFill/>
            </p:spPr>
            <p:txBody>
              <a:bodyPr wrap="square" rtlCol="0">
                <a:spAutoFit/>
              </a:bodyPr>
              <a:lstStyle/>
              <a:p>
                <a:pPr algn="ctr"/>
                <a:r>
                  <a:rPr lang="en-US" sz="1000" b="1" dirty="0">
                    <a:solidFill>
                      <a:schemeClr val="tx1">
                        <a:lumMod val="50000"/>
                        <a:lumOff val="50000"/>
                      </a:schemeClr>
                    </a:solidFill>
                  </a:rPr>
                  <a:t>ENVIORNMENT </a:t>
                </a:r>
              </a:p>
              <a:p>
                <a:pPr algn="ctr"/>
                <a:r>
                  <a:rPr lang="en-US" sz="1000" b="1" dirty="0">
                    <a:solidFill>
                      <a:schemeClr val="tx1">
                        <a:lumMod val="50000"/>
                        <a:lumOff val="50000"/>
                      </a:schemeClr>
                    </a:solidFill>
                  </a:rPr>
                  <a:t>&amp; CLIMATE</a:t>
                </a:r>
              </a:p>
            </p:txBody>
          </p:sp>
          <p:pic>
            <p:nvPicPr>
              <p:cNvPr id="12" name="Picture 11">
                <a:extLst>
                  <a:ext uri="{FF2B5EF4-FFF2-40B4-BE49-F238E27FC236}">
                    <a16:creationId xmlns:a16="http://schemas.microsoft.com/office/drawing/2014/main" id="{1C7A87DC-F1BB-9D51-D10A-44CA80185597}"/>
                  </a:ext>
                </a:extLst>
              </p:cNvPr>
              <p:cNvPicPr>
                <a:picLocks noChangeAspect="1"/>
              </p:cNvPicPr>
              <p:nvPr/>
            </p:nvPicPr>
            <p:blipFill>
              <a:blip r:embed="rId4"/>
              <a:stretch>
                <a:fillRect/>
              </a:stretch>
            </p:blipFill>
            <p:spPr>
              <a:xfrm>
                <a:off x="7408155" y="4239398"/>
                <a:ext cx="581006" cy="514875"/>
              </a:xfrm>
              <a:prstGeom prst="rect">
                <a:avLst/>
              </a:prstGeom>
            </p:spPr>
          </p:pic>
          <p:sp>
            <p:nvSpPr>
              <p:cNvPr id="13" name="Oval 12">
                <a:extLst>
                  <a:ext uri="{FF2B5EF4-FFF2-40B4-BE49-F238E27FC236}">
                    <a16:creationId xmlns:a16="http://schemas.microsoft.com/office/drawing/2014/main" id="{1AAE54A9-77CB-852A-76FB-CFA6E1B1D783}"/>
                  </a:ext>
                </a:extLst>
              </p:cNvPr>
              <p:cNvSpPr/>
              <p:nvPr/>
            </p:nvSpPr>
            <p:spPr>
              <a:xfrm>
                <a:off x="871273" y="2866847"/>
                <a:ext cx="1235487" cy="1069259"/>
              </a:xfrm>
              <a:prstGeom prst="ellipse">
                <a:avLst/>
              </a:prstGeom>
              <a:solidFill>
                <a:schemeClr val="bg1"/>
              </a:solidFill>
              <a:ln>
                <a:solidFill>
                  <a:schemeClr val="accent3">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a:p>
            </p:txBody>
          </p:sp>
          <p:sp>
            <p:nvSpPr>
              <p:cNvPr id="14" name="TextBox 13">
                <a:extLst>
                  <a:ext uri="{FF2B5EF4-FFF2-40B4-BE49-F238E27FC236}">
                    <a16:creationId xmlns:a16="http://schemas.microsoft.com/office/drawing/2014/main" id="{8A1AA57A-FAD2-14A2-D370-32EA9038E1C8}"/>
                  </a:ext>
                </a:extLst>
              </p:cNvPr>
              <p:cNvSpPr txBox="1"/>
              <p:nvPr/>
            </p:nvSpPr>
            <p:spPr>
              <a:xfrm>
                <a:off x="811941" y="3504888"/>
                <a:ext cx="1354149" cy="400110"/>
              </a:xfrm>
              <a:prstGeom prst="rect">
                <a:avLst/>
              </a:prstGeom>
              <a:noFill/>
            </p:spPr>
            <p:txBody>
              <a:bodyPr wrap="square" rtlCol="0">
                <a:spAutoFit/>
              </a:bodyPr>
              <a:lstStyle/>
              <a:p>
                <a:pPr algn="ctr"/>
                <a:r>
                  <a:rPr lang="en-US" sz="1000" b="1" dirty="0">
                    <a:solidFill>
                      <a:schemeClr val="tx1">
                        <a:lumMod val="50000"/>
                        <a:lumOff val="50000"/>
                      </a:schemeClr>
                    </a:solidFill>
                  </a:rPr>
                  <a:t>HEALTH </a:t>
                </a:r>
              </a:p>
              <a:p>
                <a:pPr algn="ctr"/>
                <a:r>
                  <a:rPr lang="en-US" sz="1000" b="1" dirty="0">
                    <a:solidFill>
                      <a:schemeClr val="tx1">
                        <a:lumMod val="50000"/>
                        <a:lumOff val="50000"/>
                      </a:schemeClr>
                    </a:solidFill>
                  </a:rPr>
                  <a:t>&amp; WELLNESS</a:t>
                </a:r>
              </a:p>
            </p:txBody>
          </p:sp>
          <p:pic>
            <p:nvPicPr>
              <p:cNvPr id="17" name="Graphic 16" descr="Care with solid fill">
                <a:extLst>
                  <a:ext uri="{FF2B5EF4-FFF2-40B4-BE49-F238E27FC236}">
                    <a16:creationId xmlns:a16="http://schemas.microsoft.com/office/drawing/2014/main" id="{0B4422A2-17E0-4103-92A3-35FAB96F96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7194" y="3028340"/>
                <a:ext cx="527964" cy="527964"/>
              </a:xfrm>
              <a:prstGeom prst="rect">
                <a:avLst/>
              </a:prstGeom>
            </p:spPr>
          </p:pic>
        </p:grpSp>
      </p:grpSp>
    </p:spTree>
    <p:extLst>
      <p:ext uri="{BB962C8B-B14F-4D97-AF65-F5344CB8AC3E}">
        <p14:creationId xmlns:p14="http://schemas.microsoft.com/office/powerpoint/2010/main" val="63455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2FC6-1E71-20F7-11FB-D9BF5B299A7A}"/>
              </a:ext>
            </a:extLst>
          </p:cNvPr>
          <p:cNvSpPr>
            <a:spLocks noGrp="1"/>
          </p:cNvSpPr>
          <p:nvPr>
            <p:ph type="title"/>
          </p:nvPr>
        </p:nvSpPr>
        <p:spPr/>
        <p:txBody>
          <a:bodyPr/>
          <a:lstStyle/>
          <a:p>
            <a:r>
              <a:rPr lang="en-US" dirty="0"/>
              <a:t>Housing Changes</a:t>
            </a:r>
          </a:p>
        </p:txBody>
      </p:sp>
      <p:sp>
        <p:nvSpPr>
          <p:cNvPr id="3" name="Content Placeholder 2">
            <a:extLst>
              <a:ext uri="{FF2B5EF4-FFF2-40B4-BE49-F238E27FC236}">
                <a16:creationId xmlns:a16="http://schemas.microsoft.com/office/drawing/2014/main" id="{C07A831D-C80F-50CC-B0A0-D709F9397A51}"/>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F736617-540B-154A-6070-0F51C6BEB834}"/>
              </a:ext>
            </a:extLst>
          </p:cNvPr>
          <p:cNvSpPr>
            <a:spLocks noGrp="1"/>
          </p:cNvSpPr>
          <p:nvPr>
            <p:ph type="sldNum" sz="quarter" idx="12"/>
          </p:nvPr>
        </p:nvSpPr>
        <p:spPr/>
        <p:txBody>
          <a:bodyPr/>
          <a:lstStyle/>
          <a:p>
            <a:fld id="{E1525F2D-791E-4540-9CAC-93D25907CCBF}" type="slidenum">
              <a:rPr lang="en-US" smtClean="0"/>
              <a:t>4</a:t>
            </a:fld>
            <a:endParaRPr lang="en-US" dirty="0"/>
          </a:p>
        </p:txBody>
      </p:sp>
      <p:pic>
        <p:nvPicPr>
          <p:cNvPr id="6" name="Picture 5" descr="A picture containing diagram&#10;&#10;AI-generated content may be incorrect.">
            <a:extLst>
              <a:ext uri="{FF2B5EF4-FFF2-40B4-BE49-F238E27FC236}">
                <a16:creationId xmlns:a16="http://schemas.microsoft.com/office/drawing/2014/main" id="{A4560F05-87F9-51C1-84FD-EF425A2FAC7E}"/>
              </a:ext>
            </a:extLst>
          </p:cNvPr>
          <p:cNvPicPr>
            <a:picLocks noChangeAspect="1"/>
          </p:cNvPicPr>
          <p:nvPr/>
        </p:nvPicPr>
        <p:blipFill>
          <a:blip r:embed="rId3"/>
          <a:stretch>
            <a:fillRect/>
          </a:stretch>
        </p:blipFill>
        <p:spPr>
          <a:xfrm>
            <a:off x="206150" y="2006606"/>
            <a:ext cx="8731699" cy="1479626"/>
          </a:xfrm>
          <a:prstGeom prst="rect">
            <a:avLst/>
          </a:prstGeom>
        </p:spPr>
      </p:pic>
      <p:pic>
        <p:nvPicPr>
          <p:cNvPr id="8" name="Picture 7">
            <a:extLst>
              <a:ext uri="{FF2B5EF4-FFF2-40B4-BE49-F238E27FC236}">
                <a16:creationId xmlns:a16="http://schemas.microsoft.com/office/drawing/2014/main" id="{3157C97C-0743-1418-FE6C-699578ADD7A5}"/>
              </a:ext>
            </a:extLst>
          </p:cNvPr>
          <p:cNvPicPr>
            <a:picLocks noChangeAspect="1"/>
          </p:cNvPicPr>
          <p:nvPr/>
        </p:nvPicPr>
        <p:blipFill>
          <a:blip r:embed="rId4"/>
          <a:stretch>
            <a:fillRect/>
          </a:stretch>
        </p:blipFill>
        <p:spPr>
          <a:xfrm>
            <a:off x="307755" y="3694180"/>
            <a:ext cx="8528488" cy="762039"/>
          </a:xfrm>
          <a:prstGeom prst="rect">
            <a:avLst/>
          </a:prstGeom>
        </p:spPr>
      </p:pic>
      <p:sp>
        <p:nvSpPr>
          <p:cNvPr id="9" name="TextBox 8">
            <a:extLst>
              <a:ext uri="{FF2B5EF4-FFF2-40B4-BE49-F238E27FC236}">
                <a16:creationId xmlns:a16="http://schemas.microsoft.com/office/drawing/2014/main" id="{8A1365C9-CB6E-6860-852C-017A02717662}"/>
              </a:ext>
            </a:extLst>
          </p:cNvPr>
          <p:cNvSpPr txBox="1"/>
          <p:nvPr/>
        </p:nvSpPr>
        <p:spPr>
          <a:xfrm>
            <a:off x="627844" y="4664167"/>
            <a:ext cx="7888310"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Parking Standards</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Reducing parking minimums</a:t>
            </a:r>
          </a:p>
          <a:p>
            <a:pPr marL="742950" lvl="1" indent="-285750">
              <a:buFont typeface="Wingdings" panose="05000000000000000000" pitchFamily="2" charset="2"/>
              <a:buChar char="Ø"/>
            </a:pPr>
            <a:r>
              <a:rPr lang="en-US" dirty="0"/>
              <a:t>Establishing maximums</a:t>
            </a:r>
          </a:p>
          <a:p>
            <a:pPr marL="742950" lvl="1" indent="-285750">
              <a:buFont typeface="Wingdings" panose="05000000000000000000" pitchFamily="2" charset="2"/>
              <a:buChar char="Ø"/>
            </a:pPr>
            <a:r>
              <a:rPr lang="en-US" dirty="0"/>
              <a:t>Developing shared parking schemes</a:t>
            </a:r>
          </a:p>
          <a:p>
            <a:pPr marL="285750" indent="-285750">
              <a:buFont typeface="Wingdings" panose="05000000000000000000" pitchFamily="2" charset="2"/>
              <a:buChar char="Ø"/>
            </a:pPr>
            <a:endParaRPr lang="en-US" dirty="0"/>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4537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D5319FE-4C47-302F-5A34-4281616FC1FA}"/>
              </a:ext>
            </a:extLst>
          </p:cNvPr>
          <p:cNvSpPr/>
          <p:nvPr/>
        </p:nvSpPr>
        <p:spPr>
          <a:xfrm>
            <a:off x="360501" y="1671450"/>
            <a:ext cx="4195311" cy="2231381"/>
          </a:xfrm>
          <a:custGeom>
            <a:avLst/>
            <a:gdLst>
              <a:gd name="connsiteX0" fmla="*/ 0 w 4109663"/>
              <a:gd name="connsiteY0" fmla="*/ 0 h 2185827"/>
              <a:gd name="connsiteX1" fmla="*/ 4109663 w 4109663"/>
              <a:gd name="connsiteY1" fmla="*/ 0 h 2185827"/>
              <a:gd name="connsiteX2" fmla="*/ 4109663 w 4109663"/>
              <a:gd name="connsiteY2" fmla="*/ 1433959 h 2185827"/>
              <a:gd name="connsiteX3" fmla="*/ 4062394 w 4109663"/>
              <a:gd name="connsiteY3" fmla="*/ 1446113 h 2185827"/>
              <a:gd name="connsiteX4" fmla="*/ 3397352 w 4109663"/>
              <a:gd name="connsiteY4" fmla="*/ 2111155 h 2185827"/>
              <a:gd name="connsiteX5" fmla="*/ 3378152 w 4109663"/>
              <a:gd name="connsiteY5" fmla="*/ 2185827 h 2185827"/>
              <a:gd name="connsiteX6" fmla="*/ 0 w 4109663"/>
              <a:gd name="connsiteY6" fmla="*/ 2185827 h 2185827"/>
              <a:gd name="connsiteX7" fmla="*/ 0 w 4109663"/>
              <a:gd name="connsiteY7" fmla="*/ 0 h 21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9663" h="2185827">
                <a:moveTo>
                  <a:pt x="0" y="0"/>
                </a:moveTo>
                <a:lnTo>
                  <a:pt x="4109663" y="0"/>
                </a:lnTo>
                <a:lnTo>
                  <a:pt x="4109663" y="1433959"/>
                </a:lnTo>
                <a:lnTo>
                  <a:pt x="4062394" y="1446113"/>
                </a:lnTo>
                <a:cubicBezTo>
                  <a:pt x="3745755" y="1544598"/>
                  <a:pt x="3495836" y="1794517"/>
                  <a:pt x="3397352" y="2111155"/>
                </a:cubicBezTo>
                <a:lnTo>
                  <a:pt x="3378152" y="2185827"/>
                </a:lnTo>
                <a:lnTo>
                  <a:pt x="0" y="2185827"/>
                </a:lnTo>
                <a:lnTo>
                  <a:pt x="0" y="0"/>
                </a:lnTo>
                <a:close/>
              </a:path>
            </a:pathLst>
          </a:custGeom>
          <a:solidFill>
            <a:schemeClr val="accent3">
              <a:lumMod val="60000"/>
              <a:lumOff val="40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5BFBF6D-A6CA-99F0-B030-AD0CAB43CF4D}"/>
              </a:ext>
            </a:extLst>
          </p:cNvPr>
          <p:cNvSpPr/>
          <p:nvPr/>
        </p:nvSpPr>
        <p:spPr>
          <a:xfrm>
            <a:off x="4703562" y="1705515"/>
            <a:ext cx="4131264" cy="2197316"/>
          </a:xfrm>
          <a:custGeom>
            <a:avLst/>
            <a:gdLst>
              <a:gd name="connsiteX0" fmla="*/ 0 w 4109663"/>
              <a:gd name="connsiteY0" fmla="*/ 0 h 2185827"/>
              <a:gd name="connsiteX1" fmla="*/ 4109663 w 4109663"/>
              <a:gd name="connsiteY1" fmla="*/ 0 h 2185827"/>
              <a:gd name="connsiteX2" fmla="*/ 4109663 w 4109663"/>
              <a:gd name="connsiteY2" fmla="*/ 2185827 h 2185827"/>
              <a:gd name="connsiteX3" fmla="*/ 731511 w 4109663"/>
              <a:gd name="connsiteY3" fmla="*/ 2185827 h 2185827"/>
              <a:gd name="connsiteX4" fmla="*/ 712311 w 4109663"/>
              <a:gd name="connsiteY4" fmla="*/ 2111155 h 2185827"/>
              <a:gd name="connsiteX5" fmla="*/ 47269 w 4109663"/>
              <a:gd name="connsiteY5" fmla="*/ 1446113 h 2185827"/>
              <a:gd name="connsiteX6" fmla="*/ 0 w 4109663"/>
              <a:gd name="connsiteY6" fmla="*/ 1433959 h 2185827"/>
              <a:gd name="connsiteX7" fmla="*/ 0 w 4109663"/>
              <a:gd name="connsiteY7" fmla="*/ 0 h 21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9663" h="2185827">
                <a:moveTo>
                  <a:pt x="0" y="0"/>
                </a:moveTo>
                <a:lnTo>
                  <a:pt x="4109663" y="0"/>
                </a:lnTo>
                <a:lnTo>
                  <a:pt x="4109663" y="2185827"/>
                </a:lnTo>
                <a:lnTo>
                  <a:pt x="731511" y="2185827"/>
                </a:lnTo>
                <a:lnTo>
                  <a:pt x="712311" y="2111155"/>
                </a:lnTo>
                <a:cubicBezTo>
                  <a:pt x="613827" y="1794517"/>
                  <a:pt x="363908" y="1544598"/>
                  <a:pt x="47269" y="1446113"/>
                </a:cubicBezTo>
                <a:lnTo>
                  <a:pt x="0" y="1433959"/>
                </a:lnTo>
                <a:lnTo>
                  <a:pt x="0" y="0"/>
                </a:lnTo>
                <a:close/>
              </a:path>
            </a:pathLst>
          </a:custGeom>
          <a:solidFill>
            <a:schemeClr val="accent3">
              <a:lumMod val="75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EF032DC6-684D-499B-3BB0-5E105FC3D562}"/>
              </a:ext>
            </a:extLst>
          </p:cNvPr>
          <p:cNvSpPr/>
          <p:nvPr/>
        </p:nvSpPr>
        <p:spPr>
          <a:xfrm>
            <a:off x="350354" y="4159900"/>
            <a:ext cx="4154300" cy="2209568"/>
          </a:xfrm>
          <a:custGeom>
            <a:avLst/>
            <a:gdLst>
              <a:gd name="connsiteX0" fmla="*/ 0 w 4109663"/>
              <a:gd name="connsiteY0" fmla="*/ 0 h 2185827"/>
              <a:gd name="connsiteX1" fmla="*/ 3378373 w 4109663"/>
              <a:gd name="connsiteY1" fmla="*/ 0 h 2185827"/>
              <a:gd name="connsiteX2" fmla="*/ 3397352 w 4109663"/>
              <a:gd name="connsiteY2" fmla="*/ 73809 h 2185827"/>
              <a:gd name="connsiteX3" fmla="*/ 4062394 w 4109663"/>
              <a:gd name="connsiteY3" fmla="*/ 738851 h 2185827"/>
              <a:gd name="connsiteX4" fmla="*/ 4109663 w 4109663"/>
              <a:gd name="connsiteY4" fmla="*/ 751005 h 2185827"/>
              <a:gd name="connsiteX5" fmla="*/ 4109663 w 4109663"/>
              <a:gd name="connsiteY5" fmla="*/ 2185827 h 2185827"/>
              <a:gd name="connsiteX6" fmla="*/ 0 w 4109663"/>
              <a:gd name="connsiteY6" fmla="*/ 2185827 h 2185827"/>
              <a:gd name="connsiteX7" fmla="*/ 0 w 4109663"/>
              <a:gd name="connsiteY7" fmla="*/ 0 h 21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9663" h="2185827">
                <a:moveTo>
                  <a:pt x="0" y="0"/>
                </a:moveTo>
                <a:lnTo>
                  <a:pt x="3378373" y="0"/>
                </a:lnTo>
                <a:lnTo>
                  <a:pt x="3397352" y="73809"/>
                </a:lnTo>
                <a:cubicBezTo>
                  <a:pt x="3495836" y="390448"/>
                  <a:pt x="3745755" y="640367"/>
                  <a:pt x="4062394" y="738851"/>
                </a:cubicBezTo>
                <a:lnTo>
                  <a:pt x="4109663" y="751005"/>
                </a:lnTo>
                <a:lnTo>
                  <a:pt x="4109663" y="2185827"/>
                </a:lnTo>
                <a:lnTo>
                  <a:pt x="0" y="2185827"/>
                </a:lnTo>
                <a:lnTo>
                  <a:pt x="0" y="0"/>
                </a:lnTo>
                <a:close/>
              </a:path>
            </a:pathLst>
          </a:custGeom>
          <a:solidFill>
            <a:srgbClr val="FF7C80"/>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E2D3D8EA-DC71-6E15-AFCE-11F44457BD72}"/>
              </a:ext>
            </a:extLst>
          </p:cNvPr>
          <p:cNvSpPr/>
          <p:nvPr/>
        </p:nvSpPr>
        <p:spPr>
          <a:xfrm>
            <a:off x="4703562" y="4151952"/>
            <a:ext cx="4131264" cy="2197316"/>
          </a:xfrm>
          <a:custGeom>
            <a:avLst/>
            <a:gdLst>
              <a:gd name="connsiteX0" fmla="*/ 731291 w 4109663"/>
              <a:gd name="connsiteY0" fmla="*/ 0 h 2185827"/>
              <a:gd name="connsiteX1" fmla="*/ 4109663 w 4109663"/>
              <a:gd name="connsiteY1" fmla="*/ 0 h 2185827"/>
              <a:gd name="connsiteX2" fmla="*/ 4109663 w 4109663"/>
              <a:gd name="connsiteY2" fmla="*/ 2185827 h 2185827"/>
              <a:gd name="connsiteX3" fmla="*/ 0 w 4109663"/>
              <a:gd name="connsiteY3" fmla="*/ 2185827 h 2185827"/>
              <a:gd name="connsiteX4" fmla="*/ 0 w 4109663"/>
              <a:gd name="connsiteY4" fmla="*/ 751006 h 2185827"/>
              <a:gd name="connsiteX5" fmla="*/ 47270 w 4109663"/>
              <a:gd name="connsiteY5" fmla="*/ 738851 h 2185827"/>
              <a:gd name="connsiteX6" fmla="*/ 712312 w 4109663"/>
              <a:gd name="connsiteY6" fmla="*/ 73809 h 2185827"/>
              <a:gd name="connsiteX7" fmla="*/ 731291 w 4109663"/>
              <a:gd name="connsiteY7" fmla="*/ 0 h 21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9663" h="2185827">
                <a:moveTo>
                  <a:pt x="731291" y="0"/>
                </a:moveTo>
                <a:lnTo>
                  <a:pt x="4109663" y="0"/>
                </a:lnTo>
                <a:lnTo>
                  <a:pt x="4109663" y="2185827"/>
                </a:lnTo>
                <a:lnTo>
                  <a:pt x="0" y="2185827"/>
                </a:lnTo>
                <a:lnTo>
                  <a:pt x="0" y="751006"/>
                </a:lnTo>
                <a:lnTo>
                  <a:pt x="47270" y="738851"/>
                </a:lnTo>
                <a:cubicBezTo>
                  <a:pt x="363909" y="640367"/>
                  <a:pt x="613828" y="390448"/>
                  <a:pt x="712312" y="73809"/>
                </a:cubicBezTo>
                <a:lnTo>
                  <a:pt x="731291" y="0"/>
                </a:lnTo>
                <a:close/>
              </a:path>
            </a:pathLst>
          </a:custGeom>
          <a:solidFill>
            <a:srgbClr val="C00000"/>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99D39F5B-D9F3-1E02-8A2A-8683D5EFBCFF}"/>
              </a:ext>
            </a:extLst>
          </p:cNvPr>
          <p:cNvSpPr txBox="1"/>
          <p:nvPr/>
        </p:nvSpPr>
        <p:spPr>
          <a:xfrm>
            <a:off x="571624" y="1871321"/>
            <a:ext cx="3572056" cy="369332"/>
          </a:xfrm>
          <a:prstGeom prst="rect">
            <a:avLst/>
          </a:prstGeom>
          <a:noFill/>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white"/>
                </a:solidFill>
                <a:effectLst/>
                <a:uLnTx/>
                <a:uFillTx/>
                <a:latin typeface="Century Gothic" panose="020B0502020202020204" pitchFamily="34" charset="0"/>
              </a:defRPr>
            </a:lvl1pPr>
          </a:lstStyle>
          <a:p>
            <a:r>
              <a:rPr lang="en-IN" sz="1800" dirty="0"/>
              <a:t>GAINS NOW</a:t>
            </a:r>
          </a:p>
        </p:txBody>
      </p:sp>
      <p:sp>
        <p:nvSpPr>
          <p:cNvPr id="8" name="TextBox 7">
            <a:extLst>
              <a:ext uri="{FF2B5EF4-FFF2-40B4-BE49-F238E27FC236}">
                <a16:creationId xmlns:a16="http://schemas.microsoft.com/office/drawing/2014/main" id="{038AD776-B98E-645F-0ED0-0D20919B3E0B}"/>
              </a:ext>
            </a:extLst>
          </p:cNvPr>
          <p:cNvSpPr txBox="1"/>
          <p:nvPr/>
        </p:nvSpPr>
        <p:spPr>
          <a:xfrm>
            <a:off x="5156204" y="1884715"/>
            <a:ext cx="3622080" cy="369332"/>
          </a:xfrm>
          <a:prstGeom prst="rect">
            <a:avLst/>
          </a:prstGeom>
          <a:noFill/>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white"/>
                </a:solidFill>
                <a:effectLst/>
                <a:uLnTx/>
                <a:uFillTx/>
                <a:latin typeface="Century Gothic" panose="020B0502020202020204" pitchFamily="34" charset="0"/>
              </a:defRPr>
            </a:lvl1pPr>
          </a:lstStyle>
          <a:p>
            <a:r>
              <a:rPr lang="en-IN" sz="1800" dirty="0"/>
              <a:t>GAINS FUTURE</a:t>
            </a:r>
          </a:p>
        </p:txBody>
      </p:sp>
      <p:sp>
        <p:nvSpPr>
          <p:cNvPr id="11" name="TextBox 10">
            <a:extLst>
              <a:ext uri="{FF2B5EF4-FFF2-40B4-BE49-F238E27FC236}">
                <a16:creationId xmlns:a16="http://schemas.microsoft.com/office/drawing/2014/main" id="{98186B61-E390-54F5-1FF7-0D5291F12E8E}"/>
              </a:ext>
            </a:extLst>
          </p:cNvPr>
          <p:cNvSpPr txBox="1"/>
          <p:nvPr/>
        </p:nvSpPr>
        <p:spPr>
          <a:xfrm>
            <a:off x="377010" y="2323795"/>
            <a:ext cx="3963945" cy="646331"/>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0" i="0" u="none" strike="noStrike" cap="none" spc="0" normalizeH="0" baseline="0">
                <a:ln>
                  <a:noFill/>
                </a:ln>
                <a:solidFill>
                  <a:prstClr val="white"/>
                </a:solidFill>
                <a:effectLst/>
                <a:uLnTx/>
                <a:uFillTx/>
                <a:latin typeface="Century Gothic" panose="020B0502020202020204" pitchFamily="34" charset="0"/>
              </a:defRPr>
            </a:lvl1pPr>
          </a:lstStyle>
          <a:p>
            <a:r>
              <a:rPr lang="en-IN" sz="1800" b="1" dirty="0">
                <a:latin typeface="Calibri" panose="020F0502020204030204" pitchFamily="34" charset="0"/>
                <a:ea typeface="Calibri" panose="020F0502020204030204" pitchFamily="34" charset="0"/>
                <a:cs typeface="Calibri" panose="020F0502020204030204" pitchFamily="34" charset="0"/>
              </a:rPr>
              <a:t>What works well right now?</a:t>
            </a:r>
          </a:p>
          <a:p>
            <a:r>
              <a:rPr lang="en-IN" sz="1800" b="1" dirty="0">
                <a:latin typeface="Calibri" panose="020F0502020204030204" pitchFamily="34" charset="0"/>
                <a:ea typeface="Calibri" panose="020F0502020204030204" pitchFamily="34" charset="0"/>
                <a:cs typeface="Calibri" panose="020F0502020204030204" pitchFamily="34" charset="0"/>
              </a:rPr>
              <a:t>What is important to maintain?</a:t>
            </a:r>
          </a:p>
        </p:txBody>
      </p:sp>
      <p:sp>
        <p:nvSpPr>
          <p:cNvPr id="13" name="TextBox 12">
            <a:extLst>
              <a:ext uri="{FF2B5EF4-FFF2-40B4-BE49-F238E27FC236}">
                <a16:creationId xmlns:a16="http://schemas.microsoft.com/office/drawing/2014/main" id="{389709EC-517C-698F-E160-3C9DB0807BC6}"/>
              </a:ext>
            </a:extLst>
          </p:cNvPr>
          <p:cNvSpPr txBox="1"/>
          <p:nvPr/>
        </p:nvSpPr>
        <p:spPr>
          <a:xfrm>
            <a:off x="-583869" y="6520070"/>
            <a:ext cx="2259953" cy="374486"/>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0" i="0" u="none" strike="noStrike" cap="none" spc="0" normalizeH="0" baseline="0">
                <a:ln>
                  <a:noFill/>
                </a:ln>
                <a:solidFill>
                  <a:prstClr val="white"/>
                </a:solidFill>
                <a:effectLst/>
                <a:uLnTx/>
                <a:uFillTx/>
                <a:latin typeface="Century Gothic" panose="020B0502020202020204" pitchFamily="34" charset="0"/>
              </a:defRPr>
            </a:lvl1pPr>
          </a:lstStyle>
          <a:p>
            <a:r>
              <a:rPr lang="en-IN" sz="900" dirty="0"/>
              <a:t>Add details here</a:t>
            </a:r>
          </a:p>
          <a:p>
            <a:r>
              <a:rPr lang="en-IN" sz="900" dirty="0"/>
              <a:t>Add details here</a:t>
            </a:r>
          </a:p>
        </p:txBody>
      </p:sp>
      <p:sp>
        <p:nvSpPr>
          <p:cNvPr id="16" name="TextBox 15">
            <a:extLst>
              <a:ext uri="{FF2B5EF4-FFF2-40B4-BE49-F238E27FC236}">
                <a16:creationId xmlns:a16="http://schemas.microsoft.com/office/drawing/2014/main" id="{FB119C9F-7687-530D-0142-BCCEB1EFF4B5}"/>
              </a:ext>
            </a:extLst>
          </p:cNvPr>
          <p:cNvSpPr txBox="1"/>
          <p:nvPr/>
        </p:nvSpPr>
        <p:spPr>
          <a:xfrm>
            <a:off x="489566" y="4287845"/>
            <a:ext cx="3572056" cy="369332"/>
          </a:xfrm>
          <a:prstGeom prst="rect">
            <a:avLst/>
          </a:prstGeom>
          <a:noFill/>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white"/>
                </a:solidFill>
                <a:effectLst/>
                <a:uLnTx/>
                <a:uFillTx/>
                <a:latin typeface="Century Gothic" panose="020B0502020202020204" pitchFamily="34" charset="0"/>
              </a:defRPr>
            </a:lvl1pPr>
          </a:lstStyle>
          <a:p>
            <a:r>
              <a:rPr lang="en-IN" sz="1800" dirty="0"/>
              <a:t>PAINS NOW</a:t>
            </a:r>
          </a:p>
        </p:txBody>
      </p:sp>
      <p:sp>
        <p:nvSpPr>
          <p:cNvPr id="23" name="TextBox 22">
            <a:extLst>
              <a:ext uri="{FF2B5EF4-FFF2-40B4-BE49-F238E27FC236}">
                <a16:creationId xmlns:a16="http://schemas.microsoft.com/office/drawing/2014/main" id="{C10A43A9-CDAC-503A-9BF3-27CE91330A32}"/>
              </a:ext>
            </a:extLst>
          </p:cNvPr>
          <p:cNvSpPr txBox="1"/>
          <p:nvPr/>
        </p:nvSpPr>
        <p:spPr>
          <a:xfrm>
            <a:off x="5386383" y="4245169"/>
            <a:ext cx="3622080" cy="369332"/>
          </a:xfrm>
          <a:prstGeom prst="rect">
            <a:avLst/>
          </a:prstGeom>
          <a:noFill/>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white"/>
                </a:solidFill>
                <a:effectLst/>
                <a:uLnTx/>
                <a:uFillTx/>
                <a:latin typeface="Century Gothic" panose="020B0502020202020204" pitchFamily="34" charset="0"/>
              </a:defRPr>
            </a:lvl1pPr>
          </a:lstStyle>
          <a:p>
            <a:r>
              <a:rPr lang="en-IN" sz="1800" dirty="0"/>
              <a:t>PAINS FUTURE</a:t>
            </a:r>
          </a:p>
        </p:txBody>
      </p:sp>
      <p:sp>
        <p:nvSpPr>
          <p:cNvPr id="24" name="TextBox 23">
            <a:extLst>
              <a:ext uri="{FF2B5EF4-FFF2-40B4-BE49-F238E27FC236}">
                <a16:creationId xmlns:a16="http://schemas.microsoft.com/office/drawing/2014/main" id="{0180CC11-E89C-F042-8BFE-2E6E679A0208}"/>
              </a:ext>
            </a:extLst>
          </p:cNvPr>
          <p:cNvSpPr txBox="1"/>
          <p:nvPr/>
        </p:nvSpPr>
        <p:spPr>
          <a:xfrm>
            <a:off x="4870881" y="2238012"/>
            <a:ext cx="3963945" cy="1200329"/>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0" i="0" u="none" strike="noStrike" cap="none" spc="0" normalizeH="0" baseline="0">
                <a:ln>
                  <a:noFill/>
                </a:ln>
                <a:solidFill>
                  <a:prstClr val="white"/>
                </a:solidFill>
                <a:effectLst/>
                <a:uLnTx/>
                <a:uFillTx/>
                <a:latin typeface="Century Gothic" panose="020B0502020202020204" pitchFamily="34" charset="0"/>
              </a:defRPr>
            </a:lvl1pPr>
          </a:lstStyle>
          <a:p>
            <a:r>
              <a:rPr lang="en-IN" sz="1800" b="1" dirty="0">
                <a:latin typeface="Calibri" panose="020F0502020204030204" pitchFamily="34" charset="0"/>
                <a:ea typeface="Calibri" panose="020F0502020204030204" pitchFamily="34" charset="0"/>
                <a:cs typeface="Calibri" panose="020F0502020204030204" pitchFamily="34" charset="0"/>
              </a:rPr>
              <a:t>What are your aspirations for what the City could be in 20 years?</a:t>
            </a:r>
          </a:p>
          <a:p>
            <a:r>
              <a:rPr lang="en-IN" sz="1800" b="1" dirty="0">
                <a:latin typeface="Calibri" panose="020F0502020204030204" pitchFamily="34" charset="0"/>
                <a:ea typeface="Calibri" panose="020F0502020204030204" pitchFamily="34" charset="0"/>
                <a:cs typeface="Calibri" panose="020F0502020204030204" pitchFamily="34" charset="0"/>
              </a:rPr>
              <a:t>What do you want to see happen as the City develops and grows?</a:t>
            </a:r>
          </a:p>
        </p:txBody>
      </p:sp>
      <p:sp>
        <p:nvSpPr>
          <p:cNvPr id="25" name="TextBox 24">
            <a:extLst>
              <a:ext uri="{FF2B5EF4-FFF2-40B4-BE49-F238E27FC236}">
                <a16:creationId xmlns:a16="http://schemas.microsoft.com/office/drawing/2014/main" id="{7ED0C306-5BD3-B908-7F01-58ADC2F11618}"/>
              </a:ext>
            </a:extLst>
          </p:cNvPr>
          <p:cNvSpPr txBox="1"/>
          <p:nvPr/>
        </p:nvSpPr>
        <p:spPr>
          <a:xfrm>
            <a:off x="452898" y="4866991"/>
            <a:ext cx="3963945" cy="646331"/>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0" i="0" u="none" strike="noStrike" cap="none" spc="0" normalizeH="0" baseline="0">
                <a:ln>
                  <a:noFill/>
                </a:ln>
                <a:solidFill>
                  <a:prstClr val="white"/>
                </a:solidFill>
                <a:effectLst/>
                <a:uLnTx/>
                <a:uFillTx/>
                <a:latin typeface="Century Gothic" panose="020B0502020202020204" pitchFamily="34" charset="0"/>
              </a:defRPr>
            </a:lvl1pPr>
          </a:lstStyle>
          <a:p>
            <a:r>
              <a:rPr lang="en-IN" sz="1800" b="1" dirty="0">
                <a:latin typeface="Calibri" panose="020F0502020204030204" pitchFamily="34" charset="0"/>
                <a:ea typeface="Calibri" panose="020F0502020204030204" pitchFamily="34" charset="0"/>
                <a:cs typeface="Calibri" panose="020F0502020204030204" pitchFamily="34" charset="0"/>
              </a:rPr>
              <a:t>What does not well right now?</a:t>
            </a:r>
          </a:p>
          <a:p>
            <a:r>
              <a:rPr lang="en-IN" sz="1800" b="1" dirty="0">
                <a:latin typeface="Calibri" panose="020F0502020204030204" pitchFamily="34" charset="0"/>
                <a:ea typeface="Calibri" panose="020F0502020204030204" pitchFamily="34" charset="0"/>
                <a:cs typeface="Calibri" panose="020F0502020204030204" pitchFamily="34" charset="0"/>
              </a:rPr>
              <a:t>What existing issues need fixing?</a:t>
            </a:r>
          </a:p>
        </p:txBody>
      </p:sp>
      <p:sp>
        <p:nvSpPr>
          <p:cNvPr id="26" name="TextBox 25">
            <a:extLst>
              <a:ext uri="{FF2B5EF4-FFF2-40B4-BE49-F238E27FC236}">
                <a16:creationId xmlns:a16="http://schemas.microsoft.com/office/drawing/2014/main" id="{F1770C08-D56C-F62F-81C2-203AA963B7F0}"/>
              </a:ext>
            </a:extLst>
          </p:cNvPr>
          <p:cNvSpPr txBox="1"/>
          <p:nvPr/>
        </p:nvSpPr>
        <p:spPr>
          <a:xfrm>
            <a:off x="4814340" y="4871106"/>
            <a:ext cx="3963945" cy="1200329"/>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0" i="0" u="none" strike="noStrike" cap="none" spc="0" normalizeH="0" baseline="0">
                <a:ln>
                  <a:noFill/>
                </a:ln>
                <a:solidFill>
                  <a:prstClr val="white"/>
                </a:solidFill>
                <a:effectLst/>
                <a:uLnTx/>
                <a:uFillTx/>
                <a:latin typeface="Century Gothic" panose="020B0502020202020204" pitchFamily="34" charset="0"/>
              </a:defRPr>
            </a:lvl1pPr>
          </a:lstStyle>
          <a:p>
            <a:r>
              <a:rPr lang="en-IN" sz="1800" b="1" dirty="0">
                <a:latin typeface="Calibri" panose="020F0502020204030204" pitchFamily="34" charset="0"/>
                <a:ea typeface="Calibri" panose="020F0502020204030204" pitchFamily="34" charset="0"/>
                <a:cs typeface="Calibri" panose="020F0502020204030204" pitchFamily="34" charset="0"/>
              </a:rPr>
              <a:t>What concerns do you have about the City 20 years from now?</a:t>
            </a:r>
          </a:p>
          <a:p>
            <a:r>
              <a:rPr lang="en-IN" sz="1800" b="1" dirty="0">
                <a:latin typeface="Calibri" panose="020F0502020204030204" pitchFamily="34" charset="0"/>
                <a:ea typeface="Calibri" panose="020F0502020204030204" pitchFamily="34" charset="0"/>
                <a:cs typeface="Calibri" panose="020F0502020204030204" pitchFamily="34" charset="0"/>
              </a:rPr>
              <a:t>What potential future issues need to be addressed?</a:t>
            </a:r>
          </a:p>
        </p:txBody>
      </p:sp>
      <p:sp>
        <p:nvSpPr>
          <p:cNvPr id="33" name="Title 1">
            <a:extLst>
              <a:ext uri="{FF2B5EF4-FFF2-40B4-BE49-F238E27FC236}">
                <a16:creationId xmlns:a16="http://schemas.microsoft.com/office/drawing/2014/main" id="{BF85E99F-129C-7428-83C5-435BD5680F08}"/>
              </a:ext>
            </a:extLst>
          </p:cNvPr>
          <p:cNvSpPr txBox="1">
            <a:spLocks/>
          </p:cNvSpPr>
          <p:nvPr/>
        </p:nvSpPr>
        <p:spPr>
          <a:xfrm>
            <a:off x="457200" y="10463"/>
            <a:ext cx="82296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Listening Session Topic #1</a:t>
            </a:r>
          </a:p>
          <a:p>
            <a:r>
              <a:rPr lang="en-US" sz="4000" i="1" dirty="0"/>
              <a:t>Gains and Pains</a:t>
            </a:r>
          </a:p>
        </p:txBody>
      </p:sp>
      <p:sp>
        <p:nvSpPr>
          <p:cNvPr id="34" name="Arrow: Left-Right 33">
            <a:extLst>
              <a:ext uri="{FF2B5EF4-FFF2-40B4-BE49-F238E27FC236}">
                <a16:creationId xmlns:a16="http://schemas.microsoft.com/office/drawing/2014/main" id="{194E1F34-68EF-CF80-96F3-30A36F2B4BE3}"/>
              </a:ext>
            </a:extLst>
          </p:cNvPr>
          <p:cNvSpPr/>
          <p:nvPr/>
        </p:nvSpPr>
        <p:spPr>
          <a:xfrm>
            <a:off x="-1061" y="3874614"/>
            <a:ext cx="9145061" cy="337930"/>
          </a:xfrm>
          <a:prstGeom prst="leftRightArrow">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35" name="Arrow: Left-Right 34">
            <a:extLst>
              <a:ext uri="{FF2B5EF4-FFF2-40B4-BE49-F238E27FC236}">
                <a16:creationId xmlns:a16="http://schemas.microsoft.com/office/drawing/2014/main" id="{138F3D50-E275-9518-FC3D-3C578CA73D57}"/>
              </a:ext>
            </a:extLst>
          </p:cNvPr>
          <p:cNvSpPr/>
          <p:nvPr/>
        </p:nvSpPr>
        <p:spPr>
          <a:xfrm rot="5400000">
            <a:off x="2081710" y="3841440"/>
            <a:ext cx="5019335" cy="337930"/>
          </a:xfrm>
          <a:prstGeom prst="leftRightArrow">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37" name="Graphic 36" descr="Smiling with hearts face outline with solid fill">
            <a:extLst>
              <a:ext uri="{FF2B5EF4-FFF2-40B4-BE49-F238E27FC236}">
                <a16:creationId xmlns:a16="http://schemas.microsoft.com/office/drawing/2014/main" id="{7FADB774-3FF5-C636-19A5-2702E5AF1E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2390" y="925708"/>
            <a:ext cx="618938" cy="618938"/>
          </a:xfrm>
          <a:prstGeom prst="rect">
            <a:avLst/>
          </a:prstGeom>
        </p:spPr>
      </p:pic>
      <p:pic>
        <p:nvPicPr>
          <p:cNvPr id="39" name="Graphic 38" descr="Sad face outline with solid fill">
            <a:extLst>
              <a:ext uri="{FF2B5EF4-FFF2-40B4-BE49-F238E27FC236}">
                <a16:creationId xmlns:a16="http://schemas.microsoft.com/office/drawing/2014/main" id="{1C5B836A-A7A5-EAA5-52EB-28F7C087E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9903" y="6293131"/>
            <a:ext cx="601425" cy="601425"/>
          </a:xfrm>
          <a:prstGeom prst="rect">
            <a:avLst/>
          </a:prstGeom>
        </p:spPr>
      </p:pic>
      <p:sp>
        <p:nvSpPr>
          <p:cNvPr id="40" name="TextBox 39">
            <a:extLst>
              <a:ext uri="{FF2B5EF4-FFF2-40B4-BE49-F238E27FC236}">
                <a16:creationId xmlns:a16="http://schemas.microsoft.com/office/drawing/2014/main" id="{DFA0FA94-1038-510A-3C79-B2F3C113667B}"/>
              </a:ext>
            </a:extLst>
          </p:cNvPr>
          <p:cNvSpPr txBox="1"/>
          <p:nvPr/>
        </p:nvSpPr>
        <p:spPr>
          <a:xfrm>
            <a:off x="212751" y="3785242"/>
            <a:ext cx="1104460" cy="461665"/>
          </a:xfrm>
          <a:prstGeom prst="rect">
            <a:avLst/>
          </a:prstGeom>
          <a:noFill/>
        </p:spPr>
        <p:txBody>
          <a:bodyPr wrap="square" rtlCol="0">
            <a:spAutoFit/>
          </a:bodyPr>
          <a:lstStyle/>
          <a:p>
            <a:r>
              <a:rPr lang="en-US" sz="2400" b="1" spc="50" dirty="0">
                <a:ln w="9525" cmpd="sng">
                  <a:solidFill>
                    <a:schemeClr val="tx1"/>
                  </a:solidFill>
                  <a:prstDash val="solid"/>
                </a:ln>
                <a:solidFill>
                  <a:srgbClr val="70AD47">
                    <a:tint val="1000"/>
                  </a:srgbClr>
                </a:solidFill>
                <a:effectLst>
                  <a:glow rad="38100">
                    <a:schemeClr val="accent1">
                      <a:alpha val="40000"/>
                    </a:schemeClr>
                  </a:glow>
                </a:effectLst>
              </a:rPr>
              <a:t>NOW</a:t>
            </a:r>
          </a:p>
        </p:txBody>
      </p:sp>
      <p:sp>
        <p:nvSpPr>
          <p:cNvPr id="41" name="TextBox 40">
            <a:extLst>
              <a:ext uri="{FF2B5EF4-FFF2-40B4-BE49-F238E27FC236}">
                <a16:creationId xmlns:a16="http://schemas.microsoft.com/office/drawing/2014/main" id="{FA828DAF-5F8C-7E15-ABFF-567F282AEA40}"/>
              </a:ext>
            </a:extLst>
          </p:cNvPr>
          <p:cNvSpPr txBox="1"/>
          <p:nvPr/>
        </p:nvSpPr>
        <p:spPr>
          <a:xfrm>
            <a:off x="7865544" y="3767191"/>
            <a:ext cx="1304409" cy="461665"/>
          </a:xfrm>
          <a:prstGeom prst="rect">
            <a:avLst/>
          </a:prstGeom>
          <a:noFill/>
        </p:spPr>
        <p:txBody>
          <a:bodyPr wrap="square" rtlCol="0">
            <a:spAutoFit/>
          </a:bodyPr>
          <a:lstStyle/>
          <a:p>
            <a:r>
              <a:rPr lang="en-US" sz="2400" b="1" spc="50" dirty="0">
                <a:ln w="9525" cmpd="sng">
                  <a:solidFill>
                    <a:schemeClr val="tx1"/>
                  </a:solidFill>
                  <a:prstDash val="solid"/>
                </a:ln>
                <a:solidFill>
                  <a:srgbClr val="70AD47">
                    <a:tint val="1000"/>
                  </a:srgbClr>
                </a:solidFill>
                <a:effectLst>
                  <a:glow rad="38100">
                    <a:schemeClr val="accent1">
                      <a:alpha val="40000"/>
                    </a:schemeClr>
                  </a:glow>
                </a:effectLst>
              </a:rPr>
              <a:t>FUTURE</a:t>
            </a:r>
          </a:p>
        </p:txBody>
      </p:sp>
    </p:spTree>
    <p:extLst>
      <p:ext uri="{BB962C8B-B14F-4D97-AF65-F5344CB8AC3E}">
        <p14:creationId xmlns:p14="http://schemas.microsoft.com/office/powerpoint/2010/main" val="143693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2B6F40-2BE4-2A62-3D81-B0BAF5F71295}"/>
              </a:ext>
            </a:extLst>
          </p:cNvPr>
          <p:cNvSpPr>
            <a:spLocks noGrp="1"/>
          </p:cNvSpPr>
          <p:nvPr>
            <p:ph type="sldNum" sz="quarter" idx="12"/>
          </p:nvPr>
        </p:nvSpPr>
        <p:spPr/>
        <p:txBody>
          <a:bodyPr/>
          <a:lstStyle/>
          <a:p>
            <a:fld id="{E1525F2D-791E-4540-9CAC-93D25907CCBF}" type="slidenum">
              <a:rPr lang="en-US" smtClean="0"/>
              <a:t>6</a:t>
            </a:fld>
            <a:endParaRPr lang="en-US" dirty="0"/>
          </a:p>
        </p:txBody>
      </p:sp>
      <p:sp>
        <p:nvSpPr>
          <p:cNvPr id="5" name="Title 1">
            <a:extLst>
              <a:ext uri="{FF2B5EF4-FFF2-40B4-BE49-F238E27FC236}">
                <a16:creationId xmlns:a16="http://schemas.microsoft.com/office/drawing/2014/main" id="{D862CF09-B9C9-7F5B-A22B-5D8B5270A9B9}"/>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Listening Session Topic #2</a:t>
            </a:r>
          </a:p>
          <a:p>
            <a:r>
              <a:rPr lang="en-US" sz="4000" i="1" dirty="0"/>
              <a:t>Welcoming and Inclusive Mount Vernon</a:t>
            </a:r>
          </a:p>
        </p:txBody>
      </p:sp>
      <p:graphicFrame>
        <p:nvGraphicFramePr>
          <p:cNvPr id="6" name="Table 5">
            <a:extLst>
              <a:ext uri="{FF2B5EF4-FFF2-40B4-BE49-F238E27FC236}">
                <a16:creationId xmlns:a16="http://schemas.microsoft.com/office/drawing/2014/main" id="{2C28CC21-36CB-DBB1-4905-0348F95E4472}"/>
              </a:ext>
            </a:extLst>
          </p:cNvPr>
          <p:cNvGraphicFramePr>
            <a:graphicFrameLocks noGrp="1"/>
          </p:cNvGraphicFramePr>
          <p:nvPr>
            <p:extLst>
              <p:ext uri="{D42A27DB-BD31-4B8C-83A1-F6EECF244321}">
                <p14:modId xmlns:p14="http://schemas.microsoft.com/office/powerpoint/2010/main" val="1187592513"/>
              </p:ext>
            </p:extLst>
          </p:nvPr>
        </p:nvGraphicFramePr>
        <p:xfrm>
          <a:off x="358313" y="1798761"/>
          <a:ext cx="8229599" cy="4577834"/>
        </p:xfrm>
        <a:graphic>
          <a:graphicData uri="http://schemas.openxmlformats.org/drawingml/2006/table">
            <a:tbl>
              <a:tblPr firstRow="1" bandRow="1">
                <a:tableStyleId>{5C22544A-7EE6-4342-B048-85BDC9FD1C3A}</a:tableStyleId>
              </a:tblPr>
              <a:tblGrid>
                <a:gridCol w="1882316">
                  <a:extLst>
                    <a:ext uri="{9D8B030D-6E8A-4147-A177-3AD203B41FA5}">
                      <a16:colId xmlns:a16="http://schemas.microsoft.com/office/drawing/2014/main" val="1379813170"/>
                    </a:ext>
                  </a:extLst>
                </a:gridCol>
                <a:gridCol w="6347283">
                  <a:extLst>
                    <a:ext uri="{9D8B030D-6E8A-4147-A177-3AD203B41FA5}">
                      <a16:colId xmlns:a16="http://schemas.microsoft.com/office/drawing/2014/main" val="133086927"/>
                    </a:ext>
                  </a:extLst>
                </a:gridCol>
              </a:tblGrid>
              <a:tr h="1389757">
                <a:tc>
                  <a:txBody>
                    <a:bodyPr/>
                    <a:lstStyle/>
                    <a:p>
                      <a:endParaRPr lang="en-US" dirty="0">
                        <a:solidFill>
                          <a:schemeClr val="tx2"/>
                        </a:solidFill>
                      </a:endParaRPr>
                    </a:p>
                  </a:txBody>
                  <a:tcPr>
                    <a:noFill/>
                  </a:tcPr>
                </a:tc>
                <a:tc>
                  <a:txBody>
                    <a:bodyPr/>
                    <a:lstStyle/>
                    <a:p>
                      <a:r>
                        <a:rPr lang="en-US" sz="2800" b="0" dirty="0">
                          <a:solidFill>
                            <a:schemeClr val="tx2"/>
                          </a:solidFill>
                        </a:rPr>
                        <a:t>What helps you feel welcome, safe, and included in your neighborhood?</a:t>
                      </a:r>
                    </a:p>
                    <a:p>
                      <a:endParaRPr lang="en-US" sz="2800" b="0" dirty="0">
                        <a:solidFill>
                          <a:schemeClr val="tx2"/>
                        </a:solidFill>
                      </a:endParaRPr>
                    </a:p>
                  </a:txBody>
                  <a:tcPr>
                    <a:noFill/>
                  </a:tcPr>
                </a:tc>
                <a:extLst>
                  <a:ext uri="{0D108BD9-81ED-4DB2-BD59-A6C34878D82A}">
                    <a16:rowId xmlns:a16="http://schemas.microsoft.com/office/drawing/2014/main" val="1411003584"/>
                  </a:ext>
                </a:extLst>
              </a:tr>
              <a:tr h="1389757">
                <a:tc>
                  <a:txBody>
                    <a:bodyPr/>
                    <a:lstStyle/>
                    <a:p>
                      <a:endParaRPr lang="en-US" sz="28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a:solidFill>
                            <a:schemeClr val="tx2"/>
                          </a:solidFill>
                        </a:rPr>
                        <a:t>What helps you get around town and take part in community events or activities?</a:t>
                      </a:r>
                    </a:p>
                  </a:txBody>
                  <a:tcPr>
                    <a:noFill/>
                  </a:tcPr>
                </a:tc>
                <a:extLst>
                  <a:ext uri="{0D108BD9-81ED-4DB2-BD59-A6C34878D82A}">
                    <a16:rowId xmlns:a16="http://schemas.microsoft.com/office/drawing/2014/main" val="2670880950"/>
                  </a:ext>
                </a:extLst>
              </a:tr>
              <a:tr h="1389757">
                <a:tc>
                  <a:txBody>
                    <a:bodyPr/>
                    <a:lstStyle/>
                    <a:p>
                      <a:endParaRPr lang="en-US"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a:solidFill>
                            <a:schemeClr val="tx2"/>
                          </a:solidFill>
                        </a:rPr>
                        <a:t>What changes would make our spaces better for everyone to enjoy and feel proud of?</a:t>
                      </a:r>
                    </a:p>
                    <a:p>
                      <a:endParaRPr lang="en-US" sz="2800" b="0" dirty="0">
                        <a:solidFill>
                          <a:schemeClr val="tx2"/>
                        </a:solidFill>
                      </a:endParaRPr>
                    </a:p>
                  </a:txBody>
                  <a:tcPr>
                    <a:noFill/>
                  </a:tcPr>
                </a:tc>
                <a:extLst>
                  <a:ext uri="{0D108BD9-81ED-4DB2-BD59-A6C34878D82A}">
                    <a16:rowId xmlns:a16="http://schemas.microsoft.com/office/drawing/2014/main" val="3434371784"/>
                  </a:ext>
                </a:extLst>
              </a:tr>
            </a:tbl>
          </a:graphicData>
        </a:graphic>
      </p:graphicFrame>
      <p:pic>
        <p:nvPicPr>
          <p:cNvPr id="11" name="Graphic 10" descr="Handshake with solid fill">
            <a:extLst>
              <a:ext uri="{FF2B5EF4-FFF2-40B4-BE49-F238E27FC236}">
                <a16:creationId xmlns:a16="http://schemas.microsoft.com/office/drawing/2014/main" id="{58EB998C-EEE7-1A0F-5C8D-ACBA08AF77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882896"/>
            <a:ext cx="914400" cy="914400"/>
          </a:xfrm>
          <a:prstGeom prst="rect">
            <a:avLst/>
          </a:prstGeom>
        </p:spPr>
      </p:pic>
      <p:pic>
        <p:nvPicPr>
          <p:cNvPr id="13" name="Graphic 12" descr="Users with solid fill">
            <a:extLst>
              <a:ext uri="{FF2B5EF4-FFF2-40B4-BE49-F238E27FC236}">
                <a16:creationId xmlns:a16="http://schemas.microsoft.com/office/drawing/2014/main" id="{E25364BD-BAC6-0066-4368-32BD0BD93B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 y="3348728"/>
            <a:ext cx="914400" cy="914400"/>
          </a:xfrm>
          <a:prstGeom prst="rect">
            <a:avLst/>
          </a:prstGeom>
        </p:spPr>
      </p:pic>
      <p:pic>
        <p:nvPicPr>
          <p:cNvPr id="15" name="Graphic 14" descr="Door Open with solid fill">
            <a:extLst>
              <a:ext uri="{FF2B5EF4-FFF2-40B4-BE49-F238E27FC236}">
                <a16:creationId xmlns:a16="http://schemas.microsoft.com/office/drawing/2014/main" id="{9FD84559-098C-B0E4-E2B1-9F449E6FE8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088" y="4954163"/>
            <a:ext cx="914400" cy="914400"/>
          </a:xfrm>
          <a:prstGeom prst="rect">
            <a:avLst/>
          </a:prstGeom>
        </p:spPr>
      </p:pic>
    </p:spTree>
    <p:extLst>
      <p:ext uri="{BB962C8B-B14F-4D97-AF65-F5344CB8AC3E}">
        <p14:creationId xmlns:p14="http://schemas.microsoft.com/office/powerpoint/2010/main" val="309621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EB4F-B35B-2C4E-09B4-C708883A2A23}"/>
              </a:ext>
            </a:extLst>
          </p:cNvPr>
          <p:cNvSpPr>
            <a:spLocks noGrp="1"/>
          </p:cNvSpPr>
          <p:nvPr>
            <p:ph type="title"/>
          </p:nvPr>
        </p:nvSpPr>
        <p:spPr>
          <a:xfrm>
            <a:off x="457200" y="274638"/>
            <a:ext cx="8229600" cy="1143000"/>
          </a:xfrm>
        </p:spPr>
        <p:txBody>
          <a:bodyPr anchor="ctr">
            <a:normAutofit/>
          </a:bodyPr>
          <a:lstStyle/>
          <a:p>
            <a:r>
              <a:rPr lang="en-US" b="1" dirty="0"/>
              <a:t>What’s Next?</a:t>
            </a:r>
          </a:p>
        </p:txBody>
      </p:sp>
      <p:sp>
        <p:nvSpPr>
          <p:cNvPr id="4" name="Slide Number Placeholder 3">
            <a:extLst>
              <a:ext uri="{FF2B5EF4-FFF2-40B4-BE49-F238E27FC236}">
                <a16:creationId xmlns:a16="http://schemas.microsoft.com/office/drawing/2014/main" id="{5303C2C5-BBD8-1770-65D5-0266D7EA69E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E1525F2D-791E-4540-9CAC-93D25907CCBF}" type="slidenum">
              <a:rPr lang="en-US" smtClean="0"/>
              <a:pPr>
                <a:spcAft>
                  <a:spcPts val="600"/>
                </a:spcAft>
              </a:pPr>
              <a:t>7</a:t>
            </a:fld>
            <a:endParaRPr lang="en-US"/>
          </a:p>
        </p:txBody>
      </p:sp>
      <p:graphicFrame>
        <p:nvGraphicFramePr>
          <p:cNvPr id="5" name="Content Placeholder 4">
            <a:extLst>
              <a:ext uri="{FF2B5EF4-FFF2-40B4-BE49-F238E27FC236}">
                <a16:creationId xmlns:a16="http://schemas.microsoft.com/office/drawing/2014/main" id="{E75155C4-CA4A-CDED-B9D1-0DBE57223F08}"/>
              </a:ext>
            </a:extLst>
          </p:cNvPr>
          <p:cNvGraphicFramePr>
            <a:graphicFrameLocks noGrp="1"/>
          </p:cNvGraphicFramePr>
          <p:nvPr>
            <p:ph idx="1"/>
            <p:extLst>
              <p:ext uri="{D42A27DB-BD31-4B8C-83A1-F6EECF244321}">
                <p14:modId xmlns:p14="http://schemas.microsoft.com/office/powerpoint/2010/main" val="14133245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365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73545"/>
      </a:dk2>
      <a:lt2>
        <a:srgbClr val="CEDBE6"/>
      </a:lt2>
      <a:accent1>
        <a:srgbClr val="2E82A4"/>
      </a:accent1>
      <a:accent2>
        <a:srgbClr val="58B6C0"/>
      </a:accent2>
      <a:accent3>
        <a:srgbClr val="75BDA7"/>
      </a:accent3>
      <a:accent4>
        <a:srgbClr val="7A8C8E"/>
      </a:accent4>
      <a:accent5>
        <a:srgbClr val="84ACB6"/>
      </a:accent5>
      <a:accent6>
        <a:srgbClr val="578793"/>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001729d-95b1-4eb4-8fec-e6363d62dab5">DNR53RKXWQDQ-132-7693</_dlc_DocId>
    <_dlc_DocIdUrl xmlns="d001729d-95b1-4eb4-8fec-e6363d62dab5">
      <Url>http://sharepoint/Planning/_layouts/15/DocIdRedir.aspx?ID=DNR53RKXWQDQ-132-7693</Url>
      <Description>DNR53RKXWQDQ-132-7693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D7FFEE5A703F42913FFBD88D357A72" ma:contentTypeVersion="1" ma:contentTypeDescription="Create a new document." ma:contentTypeScope="" ma:versionID="afc7409f99e5ca3af7c7eb03e93243b6">
  <xsd:schema xmlns:xsd="http://www.w3.org/2001/XMLSchema" xmlns:xs="http://www.w3.org/2001/XMLSchema" xmlns:p="http://schemas.microsoft.com/office/2006/metadata/properties" xmlns:ns2="d001729d-95b1-4eb4-8fec-e6363d62dab5" targetNamespace="http://schemas.microsoft.com/office/2006/metadata/properties" ma:root="true" ma:fieldsID="64aee1a1174c6b03e362bc1c13604f76" ns2:_="">
    <xsd:import namespace="d001729d-95b1-4eb4-8fec-e6363d62da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1729d-95b1-4eb4-8fec-e6363d62da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D07EF6-F9F3-4E97-8811-86F17433DEB5}">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terms/"/>
    <ds:schemaRef ds:uri="d001729d-95b1-4eb4-8fec-e6363d62dab5"/>
    <ds:schemaRef ds:uri="http://purl.org/dc/dcmitype/"/>
    <ds:schemaRef ds:uri="http://purl.org/dc/elements/1.1/"/>
  </ds:schemaRefs>
</ds:datastoreItem>
</file>

<file path=customXml/itemProps2.xml><?xml version="1.0" encoding="utf-8"?>
<ds:datastoreItem xmlns:ds="http://schemas.openxmlformats.org/officeDocument/2006/customXml" ds:itemID="{E55BC076-8EEB-4D0A-ABC8-C46010D86FE7}">
  <ds:schemaRefs>
    <ds:schemaRef ds:uri="http://schemas.microsoft.com/sharepoint/v3/contenttype/forms"/>
  </ds:schemaRefs>
</ds:datastoreItem>
</file>

<file path=customXml/itemProps3.xml><?xml version="1.0" encoding="utf-8"?>
<ds:datastoreItem xmlns:ds="http://schemas.openxmlformats.org/officeDocument/2006/customXml" ds:itemID="{750AAA3B-4CE5-487B-A629-B86E113A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1729d-95b1-4eb4-8fec-e6363d62d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EE2FFC-98C0-4EE3-9D43-776984E9ABA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20664</TotalTime>
  <Words>865</Words>
  <Application>Microsoft Office PowerPoint</Application>
  <PresentationFormat>On-screen Show (4:3)</PresentationFormat>
  <Paragraphs>124</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Courier New</vt:lpstr>
      <vt:lpstr>Gill Sans Light</vt:lpstr>
      <vt:lpstr>Gill Sans SemiBold</vt:lpstr>
      <vt:lpstr>Wingdings</vt:lpstr>
      <vt:lpstr>Office Theme</vt:lpstr>
      <vt:lpstr>PowerPoint Presentation</vt:lpstr>
      <vt:lpstr>Comprehensive Plans</vt:lpstr>
      <vt:lpstr>What is Included?</vt:lpstr>
      <vt:lpstr>Housing Changes</vt:lpstr>
      <vt:lpstr>PowerPoint Presentation</vt:lpstr>
      <vt:lpstr>Listening Session Topic #2 Welcoming and Inclusive Mount Vernon</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Anne Fritzel</dc:creator>
  <cp:lastModifiedBy>Stacie Pratschner</cp:lastModifiedBy>
  <cp:revision>617</cp:revision>
  <cp:lastPrinted>2025-04-30T00:50:59Z</cp:lastPrinted>
  <dcterms:created xsi:type="dcterms:W3CDTF">2014-03-18T06:14:22Z</dcterms:created>
  <dcterms:modified xsi:type="dcterms:W3CDTF">2025-10-20T16:09:59Z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0x010100F1D7FFEE5A703F42913FFBD88D357A72</vt:lpwstr>
  </property>
  <property fmtid="{D5CDD505-2E9C-101B-9397-08002B2CF9AE}" pid="3" name="_dlc_DocIdItemGuid">
    <vt:lpwstr>f7adc840-9b61-495e-8aaa-cca7f15cfa3c</vt:lpwstr>
  </property>
</Properties>
</file>